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9144000" cy="6858000"/>
  <p:embeddedFontLst>
    <p:embeddedFont>
      <p:font typeface="Aptos" panose="020B0004020202020204" pitchFamily="34" charset="0"/>
      <p:regular r:id="rId27"/>
      <p:bold r:id="rId28"/>
    </p:embeddedFont>
    <p:embeddedFont>
      <p:font typeface="ArialMT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Engravers MT" panose="02090707080505020304" pitchFamily="18" charset="0"/>
      <p:regular r:id="rId34"/>
    </p:embeddedFont>
    <p:embeddedFont>
      <p:font typeface="EngraversMT" panose="020B0604020202020204" charset="0"/>
      <p:regular r:id="rId35"/>
    </p:embeddedFont>
    <p:embeddedFont>
      <p:font typeface="Garamond" panose="02020404030301010803" pitchFamily="18" charset="0"/>
      <p:regular r:id="rId36"/>
      <p:bold r:id="rId37"/>
      <p:italic r:id="rId38"/>
    </p:embeddedFont>
    <p:embeddedFont>
      <p:font typeface="TimesNewRomanPS-BoldMT" panose="020B0604020202020204" charset="0"/>
      <p:bold r:id="rId39"/>
    </p:embeddedFont>
  </p:embeddedFontLst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2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hyperlink" Target="file:///\\upload.wikimedia.org\wikipedia\commons\7\78\15thafmap-foggia-italy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88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10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RACTAI.ORG" TargetMode="Externa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hyperlink" Target="http://en.wikipedia.org/wiki/File:Col_Benjamin_Oliver_Davis,_Jr.jpg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" name="Freeform 101"/>
          <p:cNvSpPr/>
          <p:nvPr/>
        </p:nvSpPr>
        <p:spPr>
          <a:xfrm>
            <a:off x="152400" y="76200"/>
            <a:ext cx="8787765" cy="6629400"/>
          </a:xfrm>
          <a:custGeom>
            <a:avLst/>
            <a:gdLst/>
            <a:ahLst/>
            <a:cxnLst/>
            <a:rect l="0" t="0" r="0" b="0"/>
            <a:pathLst>
              <a:path w="8787765" h="6629400">
                <a:moveTo>
                  <a:pt x="0" y="6629400"/>
                </a:moveTo>
                <a:lnTo>
                  <a:pt x="8787765" y="6629400"/>
                </a:lnTo>
                <a:lnTo>
                  <a:pt x="8787765" y="0"/>
                </a:lnTo>
                <a:lnTo>
                  <a:pt x="0" y="0"/>
                </a:lnTo>
                <a:lnTo>
                  <a:pt x="0" y="66294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" name="Picture 10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650" y="44450"/>
            <a:ext cx="8851265" cy="6692900"/>
          </a:xfrm>
          <a:prstGeom prst="rect">
            <a:avLst/>
          </a:prstGeom>
          <a:noFill/>
        </p:spPr>
      </p:pic>
      <p:pic>
        <p:nvPicPr>
          <p:cNvPr id="103" name="Picture 10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4411" y="4136137"/>
            <a:ext cx="2494026" cy="1806701"/>
          </a:xfrm>
          <a:prstGeom prst="rect">
            <a:avLst/>
          </a:prstGeom>
          <a:noFill/>
        </p:spPr>
      </p:pic>
      <p:pic>
        <p:nvPicPr>
          <p:cNvPr id="104" name="Picture 10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76" y="2208277"/>
            <a:ext cx="2670810" cy="1867661"/>
          </a:xfrm>
          <a:prstGeom prst="rect">
            <a:avLst/>
          </a:prstGeom>
          <a:noFill/>
        </p:spPr>
      </p:pic>
      <p:pic>
        <p:nvPicPr>
          <p:cNvPr id="105" name="Picture 10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066801"/>
            <a:ext cx="1082941" cy="1064894"/>
          </a:xfrm>
          <a:prstGeom prst="rect">
            <a:avLst/>
          </a:prstGeom>
          <a:noFill/>
        </p:spPr>
      </p:pic>
      <p:pic>
        <p:nvPicPr>
          <p:cNvPr id="106" name="Picture 10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2300" y="1066800"/>
            <a:ext cx="1181100" cy="1181100"/>
          </a:xfrm>
          <a:prstGeom prst="rect">
            <a:avLst/>
          </a:prstGeom>
          <a:noFill/>
        </p:spPr>
      </p:pic>
      <p:pic>
        <p:nvPicPr>
          <p:cNvPr id="107" name="Picture 10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676" y="4189476"/>
            <a:ext cx="2265426" cy="1526286"/>
          </a:xfrm>
          <a:prstGeom prst="rect">
            <a:avLst/>
          </a:prstGeom>
          <a:noFill/>
        </p:spPr>
      </p:pic>
      <p:pic>
        <p:nvPicPr>
          <p:cNvPr id="108" name="Picture 10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8711" y="2284477"/>
            <a:ext cx="2254757" cy="1515617"/>
          </a:xfrm>
          <a:prstGeom prst="rect">
            <a:avLst/>
          </a:prstGeom>
          <a:noFill/>
        </p:spPr>
      </p:pic>
      <p:pic>
        <p:nvPicPr>
          <p:cNvPr id="109" name="Picture 10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5501" y="888568"/>
            <a:ext cx="3456975" cy="4749035"/>
          </a:xfrm>
          <a:prstGeom prst="rect">
            <a:avLst/>
          </a:prstGeom>
          <a:noFill/>
        </p:spPr>
      </p:pic>
      <p:pic>
        <p:nvPicPr>
          <p:cNvPr id="110" name="Picture 110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8200" y="888409"/>
            <a:ext cx="3444453" cy="4749194"/>
          </a:xfrm>
          <a:prstGeom prst="rect">
            <a:avLst/>
          </a:prstGeom>
          <a:noFill/>
        </p:spPr>
      </p:pic>
      <p:pic>
        <p:nvPicPr>
          <p:cNvPr id="111" name="Picture 11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8201" y="5095127"/>
            <a:ext cx="3444453" cy="542476"/>
          </a:xfrm>
          <a:prstGeom prst="rect">
            <a:avLst/>
          </a:prstGeom>
          <a:noFill/>
        </p:spPr>
      </p:pic>
      <p:pic>
        <p:nvPicPr>
          <p:cNvPr id="112" name="Picture 112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8200" y="888409"/>
            <a:ext cx="62104" cy="4577744"/>
          </a:xfrm>
          <a:prstGeom prst="rect">
            <a:avLst/>
          </a:prstGeom>
          <a:noFill/>
        </p:spPr>
      </p:pic>
      <p:pic>
        <p:nvPicPr>
          <p:cNvPr id="113" name="Picture 11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0302" y="2112888"/>
            <a:ext cx="2843936" cy="1211453"/>
          </a:xfrm>
          <a:prstGeom prst="rect">
            <a:avLst/>
          </a:prstGeom>
          <a:noFill/>
        </p:spPr>
      </p:pic>
      <p:pic>
        <p:nvPicPr>
          <p:cNvPr id="114" name="Picture 11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7434" y="2130017"/>
            <a:ext cx="2809672" cy="1177195"/>
          </a:xfrm>
          <a:prstGeom prst="rect">
            <a:avLst/>
          </a:prstGeom>
          <a:noFill/>
        </p:spPr>
      </p:pic>
      <p:pic>
        <p:nvPicPr>
          <p:cNvPr id="115" name="Picture 115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0227" y="2262714"/>
            <a:ext cx="188453" cy="252564"/>
          </a:xfrm>
          <a:prstGeom prst="rect">
            <a:avLst/>
          </a:prstGeom>
          <a:noFill/>
        </p:spPr>
      </p:pic>
      <p:pic>
        <p:nvPicPr>
          <p:cNvPr id="116" name="Picture 116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5813" y="2262710"/>
            <a:ext cx="171321" cy="252568"/>
          </a:xfrm>
          <a:prstGeom prst="rect">
            <a:avLst/>
          </a:prstGeom>
          <a:noFill/>
        </p:spPr>
      </p:pic>
      <p:pic>
        <p:nvPicPr>
          <p:cNvPr id="117" name="Picture 117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9983" y="2254117"/>
            <a:ext cx="274114" cy="261125"/>
          </a:xfrm>
          <a:prstGeom prst="rect">
            <a:avLst/>
          </a:prstGeom>
          <a:noFill/>
        </p:spPr>
      </p:pic>
      <p:pic>
        <p:nvPicPr>
          <p:cNvPr id="118" name="Picture 11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1230" y="2258399"/>
            <a:ext cx="231283" cy="261125"/>
          </a:xfrm>
          <a:prstGeom prst="rect">
            <a:avLst/>
          </a:prstGeom>
          <a:noFill/>
        </p:spPr>
      </p:pic>
      <p:pic>
        <p:nvPicPr>
          <p:cNvPr id="119" name="Picture 119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01061" y="2262714"/>
            <a:ext cx="269831" cy="252564"/>
          </a:xfrm>
          <a:prstGeom prst="rect">
            <a:avLst/>
          </a:prstGeom>
          <a:noFill/>
        </p:spPr>
      </p:pic>
      <p:pic>
        <p:nvPicPr>
          <p:cNvPr id="120" name="Picture 120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0855" y="2262714"/>
            <a:ext cx="376907" cy="256846"/>
          </a:xfrm>
          <a:prstGeom prst="rect">
            <a:avLst/>
          </a:prstGeom>
          <a:noFill/>
        </p:spPr>
      </p:pic>
      <p:pic>
        <p:nvPicPr>
          <p:cNvPr id="121" name="Picture 121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894" y="2262714"/>
            <a:ext cx="107075" cy="252564"/>
          </a:xfrm>
          <a:prstGeom prst="rect">
            <a:avLst/>
          </a:prstGeom>
          <a:noFill/>
        </p:spPr>
      </p:pic>
      <p:pic>
        <p:nvPicPr>
          <p:cNvPr id="122" name="Picture 122"/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6235" y="2258396"/>
            <a:ext cx="278397" cy="261129"/>
          </a:xfrm>
          <a:prstGeom prst="rect">
            <a:avLst/>
          </a:prstGeom>
          <a:noFill/>
        </p:spPr>
      </p:pic>
      <p:pic>
        <p:nvPicPr>
          <p:cNvPr id="123" name="Picture 123"/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8896" y="2258399"/>
            <a:ext cx="265548" cy="261125"/>
          </a:xfrm>
          <a:prstGeom prst="rect">
            <a:avLst/>
          </a:prstGeom>
          <a:noFill/>
        </p:spPr>
      </p:pic>
      <p:pic>
        <p:nvPicPr>
          <p:cNvPr id="124" name="Picture 124"/>
          <p:cNvPicPr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7275" y="2258399"/>
            <a:ext cx="141340" cy="261125"/>
          </a:xfrm>
          <a:prstGeom prst="rect">
            <a:avLst/>
          </a:prstGeom>
          <a:noFill/>
        </p:spPr>
      </p:pic>
      <p:pic>
        <p:nvPicPr>
          <p:cNvPr id="125" name="Picture 125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1623" y="2588034"/>
            <a:ext cx="261265" cy="278247"/>
          </a:xfrm>
          <a:prstGeom prst="rect">
            <a:avLst/>
          </a:prstGeom>
          <a:noFill/>
        </p:spPr>
      </p:pic>
      <p:pic>
        <p:nvPicPr>
          <p:cNvPr id="126" name="Picture 126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72" y="2630835"/>
            <a:ext cx="235567" cy="231163"/>
          </a:xfrm>
          <a:prstGeom prst="rect">
            <a:avLst/>
          </a:prstGeom>
          <a:noFill/>
        </p:spPr>
      </p:pic>
      <p:pic>
        <p:nvPicPr>
          <p:cNvPr id="127" name="Picture 127"/>
          <p:cNvPicPr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7022" y="2630839"/>
            <a:ext cx="149906" cy="231160"/>
          </a:xfrm>
          <a:prstGeom prst="rect">
            <a:avLst/>
          </a:prstGeom>
          <a:noFill/>
        </p:spPr>
      </p:pic>
      <p:pic>
        <p:nvPicPr>
          <p:cNvPr id="128" name="Picture 128"/>
          <p:cNvPicPr>
            <a:picLocks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2626" y="2630839"/>
            <a:ext cx="227000" cy="231160"/>
          </a:xfrm>
          <a:prstGeom prst="rect">
            <a:avLst/>
          </a:prstGeom>
          <a:noFill/>
        </p:spPr>
      </p:pic>
      <p:pic>
        <p:nvPicPr>
          <p:cNvPr id="129" name="Picture 129"/>
          <p:cNvPicPr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5307" y="2583748"/>
            <a:ext cx="582492" cy="278251"/>
          </a:xfrm>
          <a:prstGeom prst="rect">
            <a:avLst/>
          </a:prstGeom>
          <a:noFill/>
        </p:spPr>
      </p:pic>
      <p:pic>
        <p:nvPicPr>
          <p:cNvPr id="130" name="Picture 130"/>
          <p:cNvPicPr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2064" y="2630839"/>
            <a:ext cx="171321" cy="231160"/>
          </a:xfrm>
          <a:prstGeom prst="rect">
            <a:avLst/>
          </a:prstGeom>
          <a:noFill/>
        </p:spPr>
      </p:pic>
      <p:pic>
        <p:nvPicPr>
          <p:cNvPr id="131" name="Picture 131"/>
          <p:cNvPicPr>
            <a:picLocks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9083" y="2626557"/>
            <a:ext cx="235567" cy="235442"/>
          </a:xfrm>
          <a:prstGeom prst="rect">
            <a:avLst/>
          </a:prstGeom>
          <a:noFill/>
        </p:spPr>
      </p:pic>
      <p:pic>
        <p:nvPicPr>
          <p:cNvPr id="132" name="Picture 132"/>
          <p:cNvPicPr>
            <a:picLocks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66" y="2626557"/>
            <a:ext cx="239850" cy="235442"/>
          </a:xfrm>
          <a:prstGeom prst="rect">
            <a:avLst/>
          </a:prstGeom>
          <a:noFill/>
        </p:spPr>
      </p:pic>
      <p:pic>
        <p:nvPicPr>
          <p:cNvPr id="133" name="Picture 133"/>
          <p:cNvPicPr>
            <a:picLocks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5916" y="2626557"/>
            <a:ext cx="235567" cy="235442"/>
          </a:xfrm>
          <a:prstGeom prst="rect">
            <a:avLst/>
          </a:prstGeom>
          <a:noFill/>
        </p:spPr>
      </p:pic>
      <p:sp>
        <p:nvSpPr>
          <p:cNvPr id="134" name="Rectangle 134"/>
          <p:cNvSpPr/>
          <p:nvPr/>
        </p:nvSpPr>
        <p:spPr>
          <a:xfrm>
            <a:off x="1406905" y="86564"/>
            <a:ext cx="6340906" cy="63511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"/>
              </a:rPr>
              <a:t>HISTORIC</a:t>
            </a:r>
            <a:r>
              <a:rPr lang="en-US" sz="1800" b="1" i="0" spc="-56" baseline="0" dirty="0">
                <a:latin typeface="Arial"/>
              </a:rPr>
              <a:t>A</a:t>
            </a:r>
            <a:r>
              <a:rPr lang="en-US" sz="1800" b="1" i="0" spc="0" baseline="0" dirty="0">
                <a:latin typeface="Arial"/>
              </a:rPr>
              <a:t>L CONTRIBUTIONS OF </a:t>
            </a:r>
            <a:r>
              <a:rPr lang="en-US" sz="1800" b="1" i="0" spc="-56" baseline="0" dirty="0">
                <a:latin typeface="Arial"/>
              </a:rPr>
              <a:t>A</a:t>
            </a:r>
            <a:r>
              <a:rPr lang="en-US" sz="1800" b="1" i="0" spc="0" baseline="0" dirty="0">
                <a:latin typeface="Arial"/>
              </a:rPr>
              <a:t>FRIC</a:t>
            </a:r>
            <a:r>
              <a:rPr lang="en-US" sz="1800" b="1" i="0" spc="-17" baseline="0" dirty="0">
                <a:latin typeface="Arial"/>
              </a:rPr>
              <a:t>A</a:t>
            </a:r>
            <a:r>
              <a:rPr lang="en-US" sz="1800" b="1" i="0" spc="0" baseline="0" dirty="0">
                <a:latin typeface="Arial"/>
              </a:rPr>
              <a:t>N </a:t>
            </a:r>
            <a:r>
              <a:rPr lang="en-US" sz="1800" b="1" i="0" spc="-53" baseline="0" dirty="0">
                <a:latin typeface="Arial"/>
              </a:rPr>
              <a:t>A</a:t>
            </a:r>
            <a:r>
              <a:rPr lang="en-US" sz="1800" b="1" i="0" spc="0" baseline="0" dirty="0">
                <a:latin typeface="Arial"/>
              </a:rPr>
              <a:t>MERIC</a:t>
            </a:r>
            <a:r>
              <a:rPr lang="en-US" sz="1800" b="1" i="0" spc="-17" baseline="0" dirty="0">
                <a:latin typeface="Arial"/>
              </a:rPr>
              <a:t>A</a:t>
            </a:r>
            <a:r>
              <a:rPr lang="en-US" sz="1800" b="1" i="0" spc="0" baseline="0" dirty="0">
                <a:latin typeface="Arial"/>
              </a:rPr>
              <a:t>NS </a:t>
            </a:r>
          </a:p>
          <a:p>
            <a:pPr marL="1502664">
              <a:lnSpc>
                <a:spcPts val="2592"/>
              </a:lnSpc>
            </a:pPr>
            <a:r>
              <a:rPr lang="en-US" sz="1802" b="1" i="0" spc="0" baseline="0" dirty="0">
                <a:latin typeface="Arial"/>
              </a:rPr>
              <a:t>IN </a:t>
            </a:r>
            <a:r>
              <a:rPr lang="en-US" sz="1802" b="1" i="0" spc="-49" baseline="0" dirty="0">
                <a:latin typeface="Arial"/>
              </a:rPr>
              <a:t>A</a:t>
            </a:r>
            <a:r>
              <a:rPr lang="en-US" sz="1802" b="1" i="0" spc="0" baseline="0" dirty="0">
                <a:latin typeface="Arial"/>
              </a:rPr>
              <a:t>VI</a:t>
            </a:r>
            <a:r>
              <a:rPr lang="en-US" sz="1802" b="1" i="0" spc="-28" baseline="0" dirty="0">
                <a:latin typeface="Arial"/>
              </a:rPr>
              <a:t>A</a:t>
            </a:r>
            <a:r>
              <a:rPr lang="en-US" sz="1802" b="1" i="0" spc="0" baseline="0" dirty="0">
                <a:latin typeface="Arial"/>
              </a:rPr>
              <a:t>TION &amp; THE MILIT</a:t>
            </a:r>
            <a:r>
              <a:rPr lang="en-US" sz="1802" b="1" i="0" spc="-51" baseline="0" dirty="0">
                <a:latin typeface="Arial"/>
              </a:rPr>
              <a:t>A</a:t>
            </a:r>
            <a:r>
              <a:rPr lang="en-US" sz="1802" b="1" i="0" spc="0" baseline="0" dirty="0">
                <a:latin typeface="Arial"/>
              </a:rPr>
              <a:t>RY</a:t>
            </a:r>
          </a:p>
        </p:txBody>
      </p:sp>
      <p:sp>
        <p:nvSpPr>
          <p:cNvPr id="135" name="Rectangle 135"/>
          <p:cNvSpPr/>
          <p:nvPr/>
        </p:nvSpPr>
        <p:spPr>
          <a:xfrm>
            <a:off x="2632201" y="5617769"/>
            <a:ext cx="3826154" cy="4078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="1" i="1" spc="0" baseline="0" dirty="0">
                <a:latin typeface="Arial"/>
              </a:rPr>
              <a:t>AN A</a:t>
            </a:r>
            <a:r>
              <a:rPr lang="en-US" sz="2400" b="1" i="1" spc="-37" baseline="0" dirty="0">
                <a:latin typeface="Arial"/>
              </a:rPr>
              <a:t>M</a:t>
            </a:r>
            <a:r>
              <a:rPr lang="en-US" sz="2400" b="1" i="1" spc="0" baseline="0" dirty="0">
                <a:latin typeface="Arial"/>
              </a:rPr>
              <a:t>ERICAN HERITAGE</a:t>
            </a:r>
          </a:p>
        </p:txBody>
      </p:sp>
      <p:sp>
        <p:nvSpPr>
          <p:cNvPr id="136" name="Rectangle 136"/>
          <p:cNvSpPr/>
          <p:nvPr/>
        </p:nvSpPr>
        <p:spPr>
          <a:xfrm>
            <a:off x="1259128" y="6046928"/>
            <a:ext cx="6570484" cy="5470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00" b="1" i="0" spc="0" baseline="0" dirty="0">
                <a:latin typeface="Arial"/>
              </a:rPr>
              <a:t>Courtes</a:t>
            </a:r>
            <a:r>
              <a:rPr lang="en-US" sz="1500" b="1" i="0" spc="-55" baseline="0" dirty="0">
                <a:latin typeface="Arial"/>
              </a:rPr>
              <a:t>y</a:t>
            </a:r>
            <a:r>
              <a:rPr lang="en-US" sz="1500" b="1" i="0" spc="0" baseline="0" dirty="0">
                <a:latin typeface="Arial"/>
              </a:rPr>
              <a:t> of the </a:t>
            </a:r>
            <a:r>
              <a:rPr lang="en-US" sz="1500" b="1" i="0" spc="-61" baseline="0" dirty="0">
                <a:latin typeface="Arial"/>
              </a:rPr>
              <a:t>A</a:t>
            </a:r>
            <a:r>
              <a:rPr lang="en-US" sz="1500" b="1" i="0" spc="0" baseline="0" dirty="0">
                <a:latin typeface="Arial"/>
              </a:rPr>
              <a:t>rcher-Ragsdale </a:t>
            </a:r>
            <a:r>
              <a:rPr lang="en-US" sz="1500" b="1" i="0" spc="-64" baseline="0" dirty="0">
                <a:latin typeface="Arial"/>
              </a:rPr>
              <a:t>A</a:t>
            </a:r>
            <a:r>
              <a:rPr lang="en-US" sz="1500" b="1" i="0" spc="0" baseline="0" dirty="0">
                <a:latin typeface="Arial"/>
              </a:rPr>
              <a:t>rizona Chapter, </a:t>
            </a:r>
            <a:r>
              <a:rPr lang="en-US" sz="1500" b="1" i="0" spc="-29" baseline="0" dirty="0">
                <a:latin typeface="Arial"/>
              </a:rPr>
              <a:t>T</a:t>
            </a:r>
            <a:r>
              <a:rPr lang="en-US" sz="1500" b="1" i="0" spc="0" baseline="0" dirty="0">
                <a:latin typeface="Arial"/>
              </a:rPr>
              <a:t>uskegee </a:t>
            </a:r>
            <a:r>
              <a:rPr lang="en-US" sz="1500" b="1" i="0" spc="-64" baseline="0" dirty="0">
                <a:latin typeface="Arial"/>
              </a:rPr>
              <a:t>A</a:t>
            </a:r>
            <a:r>
              <a:rPr lang="en-US" sz="1500" b="1" i="0" spc="0" baseline="0" dirty="0">
                <a:latin typeface="Arial"/>
              </a:rPr>
              <a:t>irmen, Inc</a:t>
            </a:r>
          </a:p>
          <a:p>
            <a:pPr marL="1604721">
              <a:lnSpc>
                <a:spcPts val="2300"/>
              </a:lnSpc>
              <a:tabLst>
                <a:tab pos="3479622" algn="l"/>
              </a:tabLst>
            </a:pPr>
            <a:r>
              <a:rPr lang="en-US" sz="1596" b="1" i="0" spc="0" baseline="0" dirty="0">
                <a:latin typeface="Arial"/>
              </a:rPr>
              <a:t>Phoenix, </a:t>
            </a:r>
            <a:r>
              <a:rPr lang="en-US" sz="1596" b="1" i="0" spc="-48" baseline="0" dirty="0">
                <a:latin typeface="Arial"/>
              </a:rPr>
              <a:t>A</a:t>
            </a:r>
            <a:r>
              <a:rPr lang="en-US" sz="1596" b="1" i="0" spc="0" baseline="0" dirty="0">
                <a:latin typeface="Arial"/>
              </a:rPr>
              <a:t>rizona –	December 2024</a:t>
            </a:r>
          </a:p>
        </p:txBody>
      </p:sp>
      <p:sp>
        <p:nvSpPr>
          <p:cNvPr id="137" name="Rectangle 137"/>
          <p:cNvSpPr/>
          <p:nvPr/>
        </p:nvSpPr>
        <p:spPr>
          <a:xfrm>
            <a:off x="-519103" y="2414545"/>
            <a:ext cx="2738145" cy="4290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19514" algn="l"/>
                <a:tab pos="543088" algn="l"/>
                <a:tab pos="856607" algn="l"/>
                <a:tab pos="1156419" algn="l"/>
                <a:tab pos="1266065" algn="l"/>
                <a:tab pos="1362862" algn="l"/>
                <a:tab pos="1856268" algn="l"/>
                <a:tab pos="2117533" algn="l"/>
                <a:tab pos="2475595" algn="l"/>
                <a:tab pos="2564682" algn="l"/>
              </a:tabLst>
            </a:pPr>
            <a:r>
              <a:rPr lang="en-US" sz="1021" b="0" i="0" spc="0" baseline="35000" dirty="0">
                <a:solidFill>
                  <a:srgbClr val="FFFFFF"/>
                </a:solidFill>
                <a:latin typeface="Garamond"/>
              </a:rPr>
              <a:t>     </a:t>
            </a:r>
            <a:r>
              <a:rPr lang="en-US" sz="1021" b="0" i="0" spc="-12" baseline="3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35000" dirty="0">
                <a:solidFill>
                  <a:srgbClr val="FFFFFF"/>
                </a:solidFill>
                <a:latin typeface="Garamond"/>
              </a:rPr>
              <a:t> 	  </a:t>
            </a:r>
            <a:r>
              <a:rPr lang="en-US" sz="1021" b="0" i="0" spc="-12" baseline="3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35000" dirty="0">
                <a:solidFill>
                  <a:srgbClr val="FFFFFF"/>
                </a:solidFill>
                <a:latin typeface="Garamond"/>
              </a:rPr>
              <a:t>  	  </a:t>
            </a:r>
            <a:r>
              <a:rPr lang="en-US" sz="1021" b="0" i="0" spc="-12" baseline="3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35000" dirty="0">
                <a:solidFill>
                  <a:srgbClr val="FFFFFF"/>
                </a:solidFill>
                <a:latin typeface="Garamond"/>
              </a:rPr>
              <a:t>    	</a:t>
            </a:r>
            <a:r>
              <a:rPr lang="en-US" sz="1021" b="0" i="0" spc="-11" baseline="3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3500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1021" b="0" i="0" spc="-13" baseline="3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12" baseline="3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35000" dirty="0">
                <a:solidFill>
                  <a:srgbClr val="FFFFFF"/>
                </a:solidFill>
                <a:latin typeface="Garamond"/>
              </a:rPr>
              <a:t> 	  	 	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2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	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	 	    </a:t>
            </a:r>
          </a:p>
          <a:p>
            <a:pPr marL="0">
              <a:lnSpc>
                <a:spcPts val="1114"/>
              </a:lnSpc>
              <a:tabLst>
                <a:tab pos="719550" algn="l"/>
                <a:tab pos="1362862" algn="l"/>
                <a:tab pos="1662674" algn="l"/>
                <a:tab pos="2159507" algn="l"/>
                <a:tab pos="2436191" algn="l"/>
              </a:tabLst>
            </a:pPr>
            <a:r>
              <a:rPr lang="en-US" sz="1021" b="0" i="0" spc="-75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45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310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38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260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29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92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108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172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90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271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21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212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11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138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57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223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108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113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173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13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35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171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157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153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65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204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96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201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88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54999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1031" b="0" i="0" spc="-266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165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130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14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29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67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223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66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294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125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234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58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25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80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86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150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124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215" baseline="5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31" b="0" i="0" spc="-13" baseline="-44554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54999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	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</a:p>
          <a:p>
            <a:pPr marL="0">
              <a:lnSpc>
                <a:spcPts val="679"/>
              </a:lnSpc>
              <a:tabLst>
                <a:tab pos="137913" algn="l"/>
                <a:tab pos="362344" algn="l"/>
                <a:tab pos="539662" algn="l"/>
                <a:tab pos="697278" algn="l"/>
                <a:tab pos="978245" algn="l"/>
                <a:tab pos="1181261" algn="l"/>
                <a:tab pos="1362862" algn="l"/>
                <a:tab pos="1983046" algn="l"/>
                <a:tab pos="2098687" algn="l"/>
                <a:tab pos="2389934" algn="l"/>
              </a:tabLst>
            </a:pPr>
            <a:r>
              <a:rPr lang="en-US" sz="1021" b="0" i="0" spc="0" baseline="-24999" dirty="0">
                <a:solidFill>
                  <a:srgbClr val="FFFFFF"/>
                </a:solidFill>
                <a:latin typeface="Garamond"/>
              </a:rPr>
              <a:t>   	   </a:t>
            </a:r>
            <a:r>
              <a:rPr lang="en-US" sz="1021" b="0" i="0" spc="-12" baseline="-2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-24999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1021" b="0" i="0" spc="-12" baseline="-2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-24999" dirty="0">
                <a:solidFill>
                  <a:srgbClr val="FFFFFF"/>
                </a:solidFill>
                <a:latin typeface="Garamond"/>
              </a:rPr>
              <a:t>   	 </a:t>
            </a:r>
            <a:r>
              <a:rPr lang="en-US" sz="1021" b="0" i="0" spc="-12" baseline="-2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-24999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1021" b="0" i="0" spc="-12" baseline="-2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-2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15" baseline="-24999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-24999" dirty="0">
                <a:solidFill>
                  <a:srgbClr val="FFFFFF"/>
                </a:solidFill>
                <a:latin typeface="Garamond"/>
              </a:rPr>
              <a:t>   	     	   	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</a:p>
          <a:p>
            <a:pPr marL="0">
              <a:lnSpc>
                <a:spcPts val="674"/>
              </a:lnSpc>
              <a:tabLst>
                <a:tab pos="143053" algn="l"/>
                <a:tab pos="446292" algn="l"/>
                <a:tab pos="532809" algn="l"/>
                <a:tab pos="878022" algn="l"/>
                <a:tab pos="1362862" algn="l"/>
              </a:tabLst>
            </a:pPr>
            <a:r>
              <a:rPr lang="en-US" sz="1021" b="0" i="0" spc="-13" baseline="-500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1021" b="0" i="0" spc="0" baseline="-500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1021" b="0" i="0" spc="-15" baseline="-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-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11" baseline="-500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1021" b="0" i="0" spc="0" baseline="-5000" dirty="0">
                <a:solidFill>
                  <a:srgbClr val="FFFFFF"/>
                </a:solidFill>
                <a:latin typeface="Garamond"/>
              </a:rPr>
              <a:t>    	  	     </a:t>
            </a:r>
            <a:r>
              <a:rPr lang="en-US" sz="1021" b="0" i="0" spc="-12" baseline="-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-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11" baseline="-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-5000" dirty="0">
                <a:solidFill>
                  <a:srgbClr val="FFFFFF"/>
                </a:solidFill>
                <a:latin typeface="Garamond"/>
              </a:rPr>
              <a:t> 	 </a:t>
            </a:r>
            <a:r>
              <a:rPr lang="en-US" sz="1021" b="0" i="0" spc="-11" baseline="-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-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-64" baseline="-500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1021" b="0" i="0" spc="0" baseline="-500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</a:p>
        </p:txBody>
      </p:sp>
      <p:sp>
        <p:nvSpPr>
          <p:cNvPr id="140" name="Rectangle 140"/>
          <p:cNvSpPr/>
          <p:nvPr/>
        </p:nvSpPr>
        <p:spPr>
          <a:xfrm>
            <a:off x="-512250" y="1148137"/>
            <a:ext cx="2714931" cy="2165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7857" algn="l"/>
                <a:tab pos="483983" algn="l"/>
                <a:tab pos="693851" algn="l"/>
                <a:tab pos="1012509" algn="l"/>
                <a:tab pos="1364575" algn="l"/>
                <a:tab pos="1421968" algn="l"/>
                <a:tab pos="1808298" algn="l"/>
                <a:tab pos="2345390" algn="l"/>
                <a:tab pos="2439617" algn="l"/>
              </a:tabLst>
            </a:pPr>
            <a:r>
              <a:rPr lang="en-US" sz="674" b="1" i="0" spc="-12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 	</a:t>
            </a:r>
            <a:r>
              <a:rPr lang="en-US" sz="674" b="1" i="0" spc="-34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	    	</a:t>
            </a:r>
            <a:r>
              <a:rPr lang="en-US" sz="674" b="1" i="0" spc="-15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 </a:t>
            </a:r>
            <a:r>
              <a:rPr lang="en-US" sz="674" b="1" i="0" spc="-12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4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5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 	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 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 	</a:t>
            </a:r>
            <a:r>
              <a:rPr lang="en-US" sz="674" b="1" i="0" spc="-15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  	  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 </a:t>
            </a:r>
          </a:p>
          <a:p>
            <a:pPr marL="0">
              <a:lnSpc>
                <a:spcPts val="809"/>
              </a:lnSpc>
              <a:tabLst>
                <a:tab pos="401748" algn="l"/>
                <a:tab pos="492549" algn="l"/>
                <a:tab pos="820629" algn="l"/>
                <a:tab pos="972249" algn="l"/>
                <a:tab pos="1105879" algn="l"/>
                <a:tab pos="1426251" algn="l"/>
                <a:tab pos="1705505" algn="l"/>
                <a:tab pos="1951351" algn="l"/>
                <a:tab pos="2122672" algn="l"/>
              </a:tabLst>
            </a:pPr>
            <a:r>
              <a:rPr lang="en-US" sz="674" b="1" i="0" spc="-15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56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</a:t>
            </a:r>
            <a:r>
              <a:rPr lang="en-US" sz="674" b="1" i="0" spc="-4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	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 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</a:t>
            </a:r>
            <a:r>
              <a:rPr lang="en-US" sz="674" b="1" i="0" spc="-15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</a:t>
            </a:r>
            <a:r>
              <a:rPr lang="en-US" sz="674" b="1" i="0" spc="-6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</a:t>
            </a:r>
            <a:r>
              <a:rPr lang="en-US" sz="674" b="1" i="0" spc="-6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	</a:t>
            </a:r>
            <a:r>
              <a:rPr lang="en-US" sz="674" b="1" i="0" spc="-27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</a:p>
        </p:txBody>
      </p:sp>
      <p:sp>
        <p:nvSpPr>
          <p:cNvPr id="142" name="Rectangle 142"/>
          <p:cNvSpPr/>
          <p:nvPr/>
        </p:nvSpPr>
        <p:spPr>
          <a:xfrm>
            <a:off x="-272401" y="1380438"/>
            <a:ext cx="726287" cy="1329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67261" algn="l"/>
                <a:tab pos="361488" algn="l"/>
                <a:tab pos="445435" algn="l"/>
              </a:tabLst>
            </a:pPr>
            <a:r>
              <a:rPr lang="en-US" sz="775" b="0" i="0" spc="0" baseline="0" dirty="0">
                <a:solidFill>
                  <a:srgbClr val="FFFFFF"/>
                </a:solidFill>
                <a:latin typeface="Garamond"/>
              </a:rPr>
              <a:t>     	 	 	      </a:t>
            </a:r>
          </a:p>
        </p:txBody>
      </p:sp>
      <p:sp>
        <p:nvSpPr>
          <p:cNvPr id="143" name="Rectangle 143"/>
          <p:cNvSpPr/>
          <p:nvPr/>
        </p:nvSpPr>
        <p:spPr>
          <a:xfrm>
            <a:off x="843758" y="1492894"/>
            <a:ext cx="1373141" cy="9387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28491" algn="l"/>
                <a:tab pos="206442" algn="l"/>
                <a:tab pos="268974" algn="l"/>
                <a:tab pos="552511" algn="l"/>
                <a:tab pos="957687" algn="l"/>
                <a:tab pos="1216382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	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</a:p>
          <a:p>
            <a:pPr marL="0">
              <a:lnSpc>
                <a:spcPts val="809"/>
              </a:lnSpc>
              <a:tabLst>
                <a:tab pos="264691" algn="l"/>
                <a:tab pos="401748" algn="l"/>
                <a:tab pos="556794" algn="l"/>
                <a:tab pos="939698" algn="l"/>
                <a:tab pos="1214669" algn="l"/>
                <a:tab pos="1336307" algn="l"/>
              </a:tabLst>
            </a:pP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	   	 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	      	  	 </a:t>
            </a:r>
          </a:p>
          <a:p>
            <a:pPr marL="0">
              <a:lnSpc>
                <a:spcPts val="817"/>
              </a:lnSpc>
              <a:tabLst>
                <a:tab pos="439439" algn="l"/>
                <a:tab pos="818916" algn="l"/>
                <a:tab pos="1039921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	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	   	 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</a:p>
          <a:p>
            <a:pPr marL="0">
              <a:lnSpc>
                <a:spcPts val="809"/>
              </a:lnSpc>
              <a:tabLst>
                <a:tab pos="363201" algn="l"/>
                <a:tab pos="568787" algn="l"/>
                <a:tab pos="914856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	  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         </a:t>
            </a:r>
            <a:r>
              <a:rPr lang="en-US" sz="674" b="0" i="0" spc="-9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</a:p>
          <a:p>
            <a:pPr marL="0">
              <a:lnSpc>
                <a:spcPts val="809"/>
              </a:lnSpc>
              <a:tabLst>
                <a:tab pos="328080" algn="l"/>
                <a:tab pos="635602" algn="l"/>
                <a:tab pos="1024502" algn="l"/>
                <a:tab pos="1160702" algn="l"/>
                <a:tab pos="1308039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	  	  </a:t>
            </a:r>
          </a:p>
          <a:p>
            <a:pPr marL="0">
              <a:lnSpc>
                <a:spcPts val="808"/>
              </a:lnSpc>
              <a:tabLst>
                <a:tab pos="350352" algn="l"/>
                <a:tab pos="501971" algn="l"/>
                <a:tab pos="621896" algn="l"/>
                <a:tab pos="1123012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  	 	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</a:p>
          <a:p>
            <a:pPr marL="0">
              <a:lnSpc>
                <a:spcPts val="809"/>
              </a:lnSpc>
              <a:tabLst>
                <a:tab pos="399178" algn="l"/>
                <a:tab pos="555081" algn="l"/>
                <a:tab pos="888301" algn="l"/>
                <a:tab pos="1038208" algn="l"/>
                <a:tab pos="1197537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   	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  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</a:p>
          <a:p>
            <a:pPr marL="0">
              <a:lnSpc>
                <a:spcPts val="809"/>
              </a:lnSpc>
              <a:tabLst>
                <a:tab pos="375194" algn="l"/>
                <a:tab pos="632176" algn="l"/>
                <a:tab pos="925135" algn="l"/>
                <a:tab pos="1081038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	  	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</a:p>
          <a:p>
            <a:pPr marL="0">
              <a:lnSpc>
                <a:spcPts val="809"/>
              </a:lnSpc>
              <a:tabLst>
                <a:tab pos="225287" algn="l"/>
                <a:tab pos="282680" algn="l"/>
                <a:tab pos="476273" algn="l"/>
                <a:tab pos="570500" algn="l"/>
                <a:tab pos="686999" algn="l"/>
                <a:tab pos="1000517" algn="l"/>
                <a:tab pos="1233514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	    	  	  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	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</a:t>
            </a:r>
          </a:p>
        </p:txBody>
      </p:sp>
      <p:sp>
        <p:nvSpPr>
          <p:cNvPr id="144" name="Rectangle 144"/>
          <p:cNvSpPr/>
          <p:nvPr/>
        </p:nvSpPr>
        <p:spPr>
          <a:xfrm>
            <a:off x="-512250" y="2924992"/>
            <a:ext cx="2737374" cy="5823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38359" algn="l"/>
                <a:tab pos="437726" algn="l"/>
                <a:tab pos="782939" algn="l"/>
                <a:tab pos="1199250" algn="l"/>
                <a:tab pos="1283197" algn="l"/>
                <a:tab pos="1439100" algn="l"/>
                <a:tab pos="1749192" algn="l"/>
                <a:tab pos="2052431" algn="l"/>
                <a:tab pos="2486731" algn="l"/>
              </a:tabLst>
            </a:pP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	  	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  	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     </a:t>
            </a:r>
          </a:p>
          <a:p>
            <a:pPr marL="0">
              <a:lnSpc>
                <a:spcPts val="606"/>
              </a:lnSpc>
              <a:tabLst>
                <a:tab pos="341786" algn="l"/>
                <a:tab pos="624466" algn="l"/>
                <a:tab pos="799214" algn="l"/>
                <a:tab pos="986811" algn="l"/>
                <a:tab pos="1295190" algn="l"/>
                <a:tab pos="1394556" algn="l"/>
                <a:tab pos="1601855" algn="l"/>
                <a:tab pos="1696082" algn="l"/>
                <a:tab pos="1991611" algn="l"/>
                <a:tab pos="2174069" algn="l"/>
                <a:tab pos="2435334" algn="l"/>
                <a:tab pos="2586954" algn="l"/>
              </a:tabLst>
            </a:pP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	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	       	 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	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</a:p>
          <a:p>
            <a:pPr marL="0">
              <a:lnSpc>
                <a:spcPts val="606"/>
              </a:lnSpc>
              <a:tabLst>
                <a:tab pos="437726" algn="l"/>
                <a:tab pos="655304" algn="l"/>
                <a:tab pos="841188" algn="l"/>
                <a:tab pos="1264352" algn="l"/>
                <a:tab pos="1742339" algn="l"/>
                <a:tab pos="2137235" algn="l"/>
                <a:tab pos="2613508" algn="l"/>
              </a:tabLst>
            </a:pP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3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	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</a:t>
            </a:r>
          </a:p>
          <a:p>
            <a:pPr marL="0">
              <a:lnSpc>
                <a:spcPts val="606"/>
              </a:lnSpc>
              <a:tabLst>
                <a:tab pos="470277" algn="l"/>
                <a:tab pos="652734" algn="l"/>
                <a:tab pos="737538" algn="l"/>
                <a:tab pos="866886" algn="l"/>
                <a:tab pos="1189827" algn="l"/>
                <a:tab pos="1285767" algn="l"/>
                <a:tab pos="1543606" algn="l"/>
                <a:tab pos="1634406" algn="l"/>
                <a:tab pos="1793735" algn="l"/>
                <a:tab pos="2005317" algn="l"/>
                <a:tab pos="2311983" algn="l"/>
                <a:tab pos="2487587" algn="l"/>
              </a:tabLst>
            </a:pP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    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	   	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	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	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  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</a:p>
          <a:p>
            <a:pPr marL="0">
              <a:lnSpc>
                <a:spcPts val="640"/>
              </a:lnSpc>
              <a:tabLst>
                <a:tab pos="352922" algn="l"/>
                <a:tab pos="495975" algn="l"/>
                <a:tab pos="966253" algn="l"/>
                <a:tab pos="1051057" algn="l"/>
                <a:tab pos="1350869" algn="l"/>
                <a:tab pos="1618987" algn="l"/>
                <a:tab pos="1764611" algn="l"/>
                <a:tab pos="2116676" algn="l"/>
                <a:tab pos="2242597" algn="l"/>
                <a:tab pos="2527848" algn="l"/>
                <a:tab pos="2614365" algn="l"/>
              </a:tabLst>
            </a:pP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	 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  	      </a:t>
            </a:r>
            <a:r>
              <a:rPr lang="en-US" sz="674" b="0" i="0" spc="-7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	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</a:p>
          <a:p>
            <a:pPr marL="0">
              <a:lnSpc>
                <a:spcPts val="606"/>
              </a:lnSpc>
              <a:tabLst>
                <a:tab pos="595342" algn="l"/>
                <a:tab pos="858320" algn="l"/>
                <a:tab pos="1010796" algn="l"/>
                <a:tab pos="1099883" algn="l"/>
                <a:tab pos="1592433" algn="l"/>
                <a:tab pos="1825430" algn="l"/>
                <a:tab pos="1914517" algn="l"/>
                <a:tab pos="2085838" algn="l"/>
                <a:tab pos="2140661" algn="l"/>
                <a:tab pos="2286284" algn="l"/>
                <a:tab pos="2375372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	            	    	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	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24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</a:p>
          <a:p>
            <a:pPr marL="0">
              <a:lnSpc>
                <a:spcPts val="606"/>
              </a:lnSpc>
              <a:tabLst>
                <a:tab pos="275827" algn="l"/>
                <a:tab pos="365771" algn="l"/>
                <a:tab pos="525956" algn="l"/>
                <a:tab pos="643311" algn="l"/>
                <a:tab pos="767520" algn="l"/>
                <a:tab pos="1108449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  	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	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  </a:t>
            </a:r>
            <a:r>
              <a:rPr lang="en-US" sz="674" b="0" i="0" spc="-2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</a:p>
        </p:txBody>
      </p:sp>
      <p:sp>
        <p:nvSpPr>
          <p:cNvPr id="145" name="Rectangle 145"/>
          <p:cNvSpPr/>
          <p:nvPr/>
        </p:nvSpPr>
        <p:spPr>
          <a:xfrm>
            <a:off x="-512250" y="3709503"/>
            <a:ext cx="2750223" cy="3511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41563" algn="l"/>
                <a:tab pos="473703" algn="l"/>
                <a:tab pos="669010" algn="l"/>
                <a:tab pos="986811" algn="l"/>
                <a:tab pos="1060479" algn="l"/>
                <a:tab pos="1119585" algn="l"/>
                <a:tab pos="1435673" algn="l"/>
                <a:tab pos="1678950" algn="l"/>
                <a:tab pos="1771463" algn="l"/>
                <a:tab pos="1899098" algn="l"/>
                <a:tab pos="2290567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  	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     	  	 	        	       	  	  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</a:p>
          <a:p>
            <a:pPr marL="0">
              <a:lnSpc>
                <a:spcPts val="640"/>
              </a:lnSpc>
              <a:tabLst>
                <a:tab pos="95939" algn="l"/>
                <a:tab pos="225287" algn="l"/>
                <a:tab pos="603051" algn="l"/>
                <a:tab pos="933701" algn="l"/>
                <a:tab pos="1210386" algn="l"/>
                <a:tab pos="1379137" algn="l"/>
                <a:tab pos="1595859" algn="l"/>
                <a:tab pos="1808298" algn="l"/>
                <a:tab pos="2006174" algn="l"/>
                <a:tab pos="2282001" algn="l"/>
                <a:tab pos="2521851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	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 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   	     </a:t>
            </a:r>
          </a:p>
          <a:p>
            <a:pPr marL="0">
              <a:lnSpc>
                <a:spcPts val="606"/>
              </a:lnSpc>
              <a:tabLst>
                <a:tab pos="176461" algn="l"/>
                <a:tab pos="292959" algn="l"/>
                <a:tab pos="622753" algn="l"/>
                <a:tab pos="812920" algn="l"/>
                <a:tab pos="1083608" algn="l"/>
                <a:tab pos="1213812" algn="l"/>
                <a:tab pos="1621557" algn="l"/>
                <a:tab pos="1762897" algn="l"/>
                <a:tab pos="2059283" algn="l"/>
                <a:tab pos="2196341" algn="l"/>
                <a:tab pos="2487587" algn="l"/>
                <a:tab pos="2646059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   	      	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	  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 	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 	   	   </a:t>
            </a:r>
          </a:p>
          <a:p>
            <a:pPr marL="0">
              <a:lnSpc>
                <a:spcPts val="606"/>
              </a:lnSpc>
              <a:tabLst>
                <a:tab pos="414597" algn="l"/>
                <a:tab pos="603051" algn="l"/>
                <a:tab pos="694708" algn="l"/>
                <a:tab pos="890871" algn="l"/>
                <a:tab pos="1055340" algn="l"/>
                <a:tab pos="1296046" algn="l"/>
                <a:tab pos="1414258" algn="l"/>
                <a:tab pos="1727776" algn="l"/>
                <a:tab pos="1904238" algn="l"/>
                <a:tab pos="1984759" algn="l"/>
                <a:tab pos="2193771" algn="l"/>
                <a:tab pos="2335968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	  	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	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4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 	  	 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	     </a:t>
            </a:r>
            <a:r>
              <a:rPr lang="en-US" sz="674" b="0" i="0" spc="-2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</a:p>
        </p:txBody>
      </p:sp>
      <p:sp>
        <p:nvSpPr>
          <p:cNvPr id="146" name="Rectangle 146"/>
          <p:cNvSpPr/>
          <p:nvPr/>
        </p:nvSpPr>
        <p:spPr>
          <a:xfrm>
            <a:off x="-512250" y="4045627"/>
            <a:ext cx="2739601" cy="577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79253" algn="l"/>
                <a:tab pos="379476" algn="l"/>
                <a:tab pos="610761" algn="l"/>
                <a:tab pos="832622" algn="l"/>
                <a:tab pos="1028785" algn="l"/>
                <a:tab pos="1349156" algn="l"/>
                <a:tab pos="1607851" algn="l"/>
              </a:tabLst>
            </a:pP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	</a:t>
            </a:r>
            <a:r>
              <a:rPr lang="en-US" sz="674" b="1" i="0" spc="-15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 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	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5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</a:t>
            </a:r>
            <a:r>
              <a:rPr lang="en-US" sz="674" b="1" i="0" spc="-15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</a:t>
            </a:r>
            <a:r>
              <a:rPr lang="en-US" sz="674" b="1" i="0" spc="-15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5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42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</a:t>
            </a:r>
            <a:r>
              <a:rPr lang="en-US" sz="674" b="1" i="0" spc="-15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 </a:t>
            </a:r>
          </a:p>
          <a:p>
            <a:pPr marL="0">
              <a:lnSpc>
                <a:spcPts val="1110"/>
              </a:lnSpc>
              <a:tabLst>
                <a:tab pos="293816" algn="l"/>
                <a:tab pos="586775" algn="l"/>
                <a:tab pos="860033" algn="l"/>
                <a:tab pos="1003087" algn="l"/>
                <a:tab pos="1271205" algn="l"/>
                <a:tab pos="1339733" algn="l"/>
                <a:tab pos="1627553" algn="l"/>
                <a:tab pos="2095261" algn="l"/>
                <a:tab pos="2257160" algn="l"/>
                <a:tab pos="2341107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	         	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	    	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  </a:t>
            </a:r>
          </a:p>
          <a:p>
            <a:pPr marL="0">
              <a:lnSpc>
                <a:spcPts val="606"/>
              </a:lnSpc>
              <a:tabLst>
                <a:tab pos="457428" algn="l"/>
                <a:tab pos="609047" algn="l"/>
                <a:tab pos="919139" algn="l"/>
                <a:tab pos="1049343" algn="l"/>
                <a:tab pos="1153849" algn="l"/>
                <a:tab pos="1385134" algn="l"/>
                <a:tab pos="1814294" algn="l"/>
                <a:tab pos="2027589" algn="l"/>
                <a:tab pos="2267439" algn="l"/>
                <a:tab pos="2468742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     	   	    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	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	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	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 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  	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    </a:t>
            </a:r>
          </a:p>
          <a:p>
            <a:pPr marL="0">
              <a:lnSpc>
                <a:spcPts val="606"/>
              </a:lnSpc>
              <a:tabLst>
                <a:tab pos="291246" algn="l"/>
                <a:tab pos="415454" algn="l"/>
                <a:tab pos="767520" algn="l"/>
                <a:tab pos="956830" algn="l"/>
                <a:tab pos="1057053" algn="l"/>
                <a:tab pos="1251503" algn="l"/>
                <a:tab pos="1489640" algn="l"/>
                <a:tab pos="1577014" algn="l"/>
                <a:tab pos="1702078" algn="l"/>
                <a:tab pos="1853698" algn="l"/>
                <a:tab pos="1937645" algn="l"/>
                <a:tab pos="2090121" algn="l"/>
                <a:tab pos="2173212" algn="l"/>
                <a:tab pos="2365949" algn="l"/>
              </a:tabLst>
            </a:pP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	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	  	   	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	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</a:p>
          <a:p>
            <a:pPr marL="0">
              <a:lnSpc>
                <a:spcPts val="606"/>
              </a:lnSpc>
              <a:tabLst>
                <a:tab pos="83947" algn="l"/>
                <a:tab pos="494262" algn="l"/>
                <a:tab pos="619327" algn="l"/>
                <a:tab pos="953403" algn="l"/>
                <a:tab pos="1220665" algn="l"/>
                <a:tab pos="1313178" algn="l"/>
                <a:tab pos="1648969" algn="l"/>
                <a:tab pos="1733773" algn="l"/>
                <a:tab pos="1869117" algn="l"/>
                <a:tab pos="2117533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	  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	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	  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 </a:t>
            </a:r>
            <a:r>
              <a:rPr lang="en-US" sz="674" b="0" i="0" spc="-2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</a:p>
          <a:p>
            <a:pPr marL="0">
              <a:lnSpc>
                <a:spcPts val="716"/>
              </a:lnSpc>
              <a:tabLst>
                <a:tab pos="136200" algn="l"/>
                <a:tab pos="378620" algn="l"/>
                <a:tab pos="472847" algn="l"/>
              </a:tabLst>
            </a:pPr>
            <a:r>
              <a:rPr lang="en-US" sz="674" b="1" i="0" spc="-15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</a:t>
            </a:r>
            <a:r>
              <a:rPr lang="en-US" sz="674" b="1" i="0" spc="-12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	</a:t>
            </a:r>
            <a:r>
              <a:rPr lang="en-US" sz="674" b="1" i="0" spc="-15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56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8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3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-19" baseline="0" dirty="0">
                <a:solidFill>
                  <a:srgbClr val="FFFFFF"/>
                </a:solidFill>
                <a:latin typeface="TimesNewRomanPS-BoldMT"/>
              </a:rPr>
              <a:t> </a:t>
            </a:r>
            <a:r>
              <a:rPr lang="en-US" sz="674" b="1" i="0" spc="0" baseline="0" dirty="0">
                <a:solidFill>
                  <a:srgbClr val="FFFFFF"/>
                </a:solidFill>
                <a:latin typeface="TimesNewRomanPS-BoldMT"/>
              </a:rPr>
              <a:t> </a:t>
            </a:r>
          </a:p>
        </p:txBody>
      </p:sp>
      <p:sp>
        <p:nvSpPr>
          <p:cNvPr id="147" name="Rectangle 147"/>
          <p:cNvSpPr/>
          <p:nvPr/>
        </p:nvSpPr>
        <p:spPr>
          <a:xfrm>
            <a:off x="-512250" y="4601071"/>
            <a:ext cx="1983045" cy="2869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22494" algn="l"/>
                <a:tab pos="378620" algn="l"/>
                <a:tab pos="549941" algn="l"/>
                <a:tab pos="752957" algn="l"/>
                <a:tab pos="1732059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</a:t>
            </a:r>
          </a:p>
          <a:p>
            <a:pPr marL="0">
              <a:lnSpc>
                <a:spcPts val="674"/>
              </a:lnSpc>
              <a:tabLst>
                <a:tab pos="343499" algn="l"/>
                <a:tab pos="483983" algn="l"/>
                <a:tab pos="1060479" algn="l"/>
                <a:tab pos="1670384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</a:p>
          <a:p>
            <a:pPr marL="0">
              <a:lnSpc>
                <a:spcPts val="674"/>
              </a:lnSpc>
              <a:tabLst>
                <a:tab pos="899437" algn="l"/>
                <a:tab pos="1305469" algn="l"/>
              </a:tabLst>
            </a:pPr>
            <a:r>
              <a:rPr lang="en-US" sz="674" b="0" i="0" spc="-15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	          </a:t>
            </a:r>
          </a:p>
        </p:txBody>
      </p:sp>
      <p:sp>
        <p:nvSpPr>
          <p:cNvPr id="148" name="Rectangle 148"/>
          <p:cNvSpPr/>
          <p:nvPr/>
        </p:nvSpPr>
        <p:spPr>
          <a:xfrm>
            <a:off x="-240706" y="5080685"/>
            <a:ext cx="1304527" cy="3511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82680" algn="l"/>
                <a:tab pos="651878" algn="l"/>
              </a:tabLst>
            </a:pP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   	    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  	   </a:t>
            </a:r>
          </a:p>
          <a:p>
            <a:pPr marL="0">
              <a:lnSpc>
                <a:spcPts val="910"/>
              </a:lnSpc>
              <a:tabLst>
                <a:tab pos="222718" algn="l"/>
                <a:tab pos="410315" algn="l"/>
                <a:tab pos="659587" algn="l"/>
                <a:tab pos="975675" algn="l"/>
                <a:tab pos="1148710" algn="l"/>
              </a:tabLst>
            </a:pP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    	  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1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  	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</a:p>
          <a:p>
            <a:pPr marL="0">
              <a:lnSpc>
                <a:spcPts val="944"/>
              </a:lnSpc>
              <a:tabLst>
                <a:tab pos="337503" algn="l"/>
                <a:tab pos="525956" algn="l"/>
                <a:tab pos="655304" algn="l"/>
              </a:tabLst>
            </a:pP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6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-12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 	   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	  	</a:t>
            </a:r>
            <a:r>
              <a:rPr lang="en-US" sz="674" b="0" i="0" spc="-13" baseline="0" dirty="0">
                <a:solidFill>
                  <a:srgbClr val="FFFFFF"/>
                </a:solidFill>
                <a:latin typeface="Garamond"/>
              </a:rPr>
              <a:t>    </a:t>
            </a:r>
            <a:r>
              <a:rPr lang="en-US" sz="674" b="0" i="0" spc="0" baseline="0" dirty="0">
                <a:solidFill>
                  <a:srgbClr val="FFFFFF"/>
                </a:solidFill>
                <a:latin typeface="Garamond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Freeform 311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" name="Freeform 312"/>
          <p:cNvSpPr/>
          <p:nvPr/>
        </p:nvSpPr>
        <p:spPr>
          <a:xfrm>
            <a:off x="433692" y="262573"/>
            <a:ext cx="8253094" cy="487362"/>
          </a:xfrm>
          <a:custGeom>
            <a:avLst/>
            <a:gdLst/>
            <a:ahLst/>
            <a:cxnLst/>
            <a:rect l="0" t="0" r="0" b="0"/>
            <a:pathLst>
              <a:path w="8253094" h="487362">
                <a:moveTo>
                  <a:pt x="0" y="487362"/>
                </a:moveTo>
                <a:lnTo>
                  <a:pt x="8253094" y="487362"/>
                </a:lnTo>
                <a:lnTo>
                  <a:pt x="8253094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" name="Freeform 313"/>
          <p:cNvSpPr/>
          <p:nvPr/>
        </p:nvSpPr>
        <p:spPr>
          <a:xfrm>
            <a:off x="433692" y="262573"/>
            <a:ext cx="8253094" cy="487362"/>
          </a:xfrm>
          <a:custGeom>
            <a:avLst/>
            <a:gdLst/>
            <a:ahLst/>
            <a:cxnLst/>
            <a:rect l="0" t="0" r="0" b="0"/>
            <a:pathLst>
              <a:path w="8253094" h="487362">
                <a:moveTo>
                  <a:pt x="0" y="487362"/>
                </a:moveTo>
                <a:lnTo>
                  <a:pt x="8253094" y="487362"/>
                </a:lnTo>
                <a:lnTo>
                  <a:pt x="8253094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" name="Freeform 314"/>
          <p:cNvSpPr/>
          <p:nvPr/>
        </p:nvSpPr>
        <p:spPr>
          <a:xfrm>
            <a:off x="433692" y="914400"/>
            <a:ext cx="8253094" cy="5715000"/>
          </a:xfrm>
          <a:custGeom>
            <a:avLst/>
            <a:gdLst/>
            <a:ahLst/>
            <a:cxnLst/>
            <a:rect l="0" t="0" r="0" b="0"/>
            <a:pathLst>
              <a:path w="8253094" h="5715000">
                <a:moveTo>
                  <a:pt x="0" y="5715000"/>
                </a:moveTo>
                <a:lnTo>
                  <a:pt x="8253094" y="5715000"/>
                </a:lnTo>
                <a:lnTo>
                  <a:pt x="8253094" y="0"/>
                </a:lnTo>
                <a:lnTo>
                  <a:pt x="0" y="0"/>
                </a:lnTo>
                <a:lnTo>
                  <a:pt x="0" y="57150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" name="Freeform 315"/>
          <p:cNvSpPr/>
          <p:nvPr/>
        </p:nvSpPr>
        <p:spPr>
          <a:xfrm>
            <a:off x="433692" y="914400"/>
            <a:ext cx="8253094" cy="5715000"/>
          </a:xfrm>
          <a:custGeom>
            <a:avLst/>
            <a:gdLst/>
            <a:ahLst/>
            <a:cxnLst/>
            <a:rect l="0" t="0" r="0" b="0"/>
            <a:pathLst>
              <a:path w="8253094" h="5715000">
                <a:moveTo>
                  <a:pt x="0" y="5715000"/>
                </a:moveTo>
                <a:lnTo>
                  <a:pt x="8253094" y="5715000"/>
                </a:lnTo>
                <a:lnTo>
                  <a:pt x="8253094" y="0"/>
                </a:lnTo>
                <a:lnTo>
                  <a:pt x="0" y="0"/>
                </a:lnTo>
                <a:lnTo>
                  <a:pt x="0" y="5715000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6" name="Picture 31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877185"/>
            <a:ext cx="2983610" cy="3567303"/>
          </a:xfrm>
          <a:prstGeom prst="rect">
            <a:avLst/>
          </a:prstGeom>
          <a:noFill/>
        </p:spPr>
      </p:pic>
      <p:sp>
        <p:nvSpPr>
          <p:cNvPr id="317" name="Freeform 317"/>
          <p:cNvSpPr/>
          <p:nvPr/>
        </p:nvSpPr>
        <p:spPr>
          <a:xfrm>
            <a:off x="3041650" y="2870835"/>
            <a:ext cx="2996310" cy="3580003"/>
          </a:xfrm>
          <a:custGeom>
            <a:avLst/>
            <a:gdLst/>
            <a:ahLst/>
            <a:cxnLst/>
            <a:rect l="0" t="0" r="0" b="0"/>
            <a:pathLst>
              <a:path w="2996310" h="3580003">
                <a:moveTo>
                  <a:pt x="0" y="3580003"/>
                </a:moveTo>
                <a:lnTo>
                  <a:pt x="2996310" y="3580003"/>
                </a:lnTo>
                <a:lnTo>
                  <a:pt x="2996310" y="0"/>
                </a:lnTo>
                <a:lnTo>
                  <a:pt x="0" y="0"/>
                </a:lnTo>
                <a:lnTo>
                  <a:pt x="0" y="3580003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8" name="Picture 31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472" y="3558198"/>
            <a:ext cx="2321179" cy="2877439"/>
          </a:xfrm>
          <a:prstGeom prst="rect">
            <a:avLst/>
          </a:prstGeom>
          <a:noFill/>
        </p:spPr>
      </p:pic>
      <p:sp>
        <p:nvSpPr>
          <p:cNvPr id="319" name="Freeform 319"/>
          <p:cNvSpPr/>
          <p:nvPr/>
        </p:nvSpPr>
        <p:spPr>
          <a:xfrm>
            <a:off x="495947" y="3548673"/>
            <a:ext cx="2340229" cy="2896489"/>
          </a:xfrm>
          <a:custGeom>
            <a:avLst/>
            <a:gdLst/>
            <a:ahLst/>
            <a:cxnLst/>
            <a:rect l="0" t="0" r="0" b="0"/>
            <a:pathLst>
              <a:path w="2340229" h="2896489">
                <a:moveTo>
                  <a:pt x="0" y="2896489"/>
                </a:moveTo>
                <a:lnTo>
                  <a:pt x="2340229" y="2896489"/>
                </a:lnTo>
                <a:lnTo>
                  <a:pt x="2340229" y="0"/>
                </a:lnTo>
                <a:lnTo>
                  <a:pt x="0" y="0"/>
                </a:lnTo>
                <a:lnTo>
                  <a:pt x="0" y="2896489"/>
                </a:lnTo>
                <a:close/>
              </a:path>
            </a:pathLst>
          </a:custGeom>
          <a:noFill/>
          <a:ln w="1905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0" name="Picture 3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3682404"/>
            <a:ext cx="2202814" cy="2753232"/>
          </a:xfrm>
          <a:prstGeom prst="rect">
            <a:avLst/>
          </a:prstGeom>
          <a:noFill/>
        </p:spPr>
      </p:pic>
      <p:sp>
        <p:nvSpPr>
          <p:cNvPr id="321" name="Freeform 321"/>
          <p:cNvSpPr/>
          <p:nvPr/>
        </p:nvSpPr>
        <p:spPr>
          <a:xfrm>
            <a:off x="6318250" y="3676054"/>
            <a:ext cx="2230754" cy="2765933"/>
          </a:xfrm>
          <a:custGeom>
            <a:avLst/>
            <a:gdLst/>
            <a:ahLst/>
            <a:cxnLst/>
            <a:rect l="0" t="0" r="0" b="0"/>
            <a:pathLst>
              <a:path w="2230754" h="2765933">
                <a:moveTo>
                  <a:pt x="0" y="2765933"/>
                </a:moveTo>
                <a:lnTo>
                  <a:pt x="2230754" y="2765933"/>
                </a:lnTo>
                <a:lnTo>
                  <a:pt x="2230754" y="0"/>
                </a:lnTo>
                <a:lnTo>
                  <a:pt x="0" y="0"/>
                </a:lnTo>
                <a:lnTo>
                  <a:pt x="0" y="2765933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" name="Rectangle 322"/>
          <p:cNvSpPr/>
          <p:nvPr/>
        </p:nvSpPr>
        <p:spPr>
          <a:xfrm>
            <a:off x="1767839" y="237923"/>
            <a:ext cx="5691679" cy="4755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8" b="1" i="0" spc="0" baseline="0" dirty="0">
                <a:latin typeface="Arial"/>
              </a:rPr>
              <a:t>THE TUSKEGEE AIRMEN ST</a:t>
            </a:r>
            <a:r>
              <a:rPr lang="en-US" sz="2798" b="1" i="0" spc="-12" baseline="0" dirty="0">
                <a:latin typeface="Arial"/>
              </a:rPr>
              <a:t>O</a:t>
            </a:r>
            <a:r>
              <a:rPr lang="en-US" sz="2798" b="1" i="0" spc="0" baseline="0" dirty="0">
                <a:latin typeface="Arial"/>
              </a:rPr>
              <a:t>RY </a:t>
            </a:r>
          </a:p>
        </p:txBody>
      </p:sp>
      <p:sp>
        <p:nvSpPr>
          <p:cNvPr id="323" name="Rectangle 323"/>
          <p:cNvSpPr/>
          <p:nvPr/>
        </p:nvSpPr>
        <p:spPr>
          <a:xfrm>
            <a:off x="525170" y="920177"/>
            <a:ext cx="5585730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TRIBUTE TO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TWO</a:t>
            </a:r>
            <a:r>
              <a:rPr lang="en-US" sz="2004" b="1" i="0" spc="-30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LADI</a:t>
            </a:r>
            <a:r>
              <a:rPr lang="en-US" sz="2004" b="1" i="0" spc="-11" baseline="0" dirty="0">
                <a:latin typeface="Arial"/>
              </a:rPr>
              <a:t>E</a:t>
            </a:r>
            <a:r>
              <a:rPr lang="en-US" sz="2004" b="1" i="0" spc="0" baseline="0" dirty="0">
                <a:latin typeface="Arial"/>
              </a:rPr>
              <a:t>S AND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A “CHIEF”:</a:t>
            </a:r>
          </a:p>
        </p:txBody>
      </p:sp>
      <p:sp>
        <p:nvSpPr>
          <p:cNvPr id="324" name="Rectangle 324"/>
          <p:cNvSpPr/>
          <p:nvPr/>
        </p:nvSpPr>
        <p:spPr>
          <a:xfrm>
            <a:off x="982370" y="1284682"/>
            <a:ext cx="7677175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58367" algn="l"/>
                <a:tab pos="1967839" algn="l"/>
                <a:tab pos="2951073" algn="l"/>
                <a:tab pos="3516477" algn="l"/>
                <a:tab pos="4130649" algn="l"/>
                <a:tab pos="5040731" algn="l"/>
                <a:tab pos="6176111" algn="l"/>
                <a:tab pos="6677888" algn="l"/>
                <a:tab pos="7103085" algn="l"/>
              </a:tabLst>
            </a:pPr>
            <a:r>
              <a:rPr lang="en-US" sz="1800" b="0" i="0" spc="2103" baseline="0" dirty="0">
                <a:latin typeface="Arial"/>
              </a:rPr>
              <a:t>-</a:t>
            </a:r>
            <a:r>
              <a:rPr lang="en-US" sz="1800" b="0" i="0" spc="0" baseline="0" dirty="0">
                <a:latin typeface="Arial"/>
              </a:rPr>
              <a:t>The 	friendship 	bet</a:t>
            </a:r>
            <a:r>
              <a:rPr lang="en-US" sz="1800" b="0" i="0" spc="-28" baseline="0" dirty="0">
                <a:latin typeface="Arial"/>
              </a:rPr>
              <a:t>w</a:t>
            </a:r>
            <a:r>
              <a:rPr lang="en-US" sz="1800" b="0" i="0" spc="0" baseline="0" dirty="0">
                <a:latin typeface="Arial"/>
              </a:rPr>
              <a:t>een 	First 	Lad</a:t>
            </a:r>
            <a:r>
              <a:rPr lang="en-US" sz="1800" b="0" i="0" spc="-11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 	Eleanor 	Roosevelt 	and 	Dr. 	Mary </a:t>
            </a:r>
          </a:p>
        </p:txBody>
      </p:sp>
      <p:sp>
        <p:nvSpPr>
          <p:cNvPr id="325" name="Rectangle 325"/>
          <p:cNvSpPr/>
          <p:nvPr/>
        </p:nvSpPr>
        <p:spPr>
          <a:xfrm>
            <a:off x="1325625" y="1559002"/>
            <a:ext cx="7333919" cy="5802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99159" algn="l"/>
                <a:tab pos="1839467" algn="l"/>
                <a:tab pos="2435605" algn="l"/>
                <a:tab pos="3336289" algn="l"/>
                <a:tab pos="3601465" algn="l"/>
                <a:tab pos="3816350" algn="l"/>
                <a:tab pos="4299711" algn="l"/>
                <a:tab pos="4578603" algn="l"/>
                <a:tab pos="4983988" algn="l"/>
                <a:tab pos="6075171" algn="l"/>
                <a:tab pos="6912229" algn="l"/>
              </a:tabLst>
            </a:pPr>
            <a:r>
              <a:rPr lang="en-US" sz="1800" b="0" i="0" spc="0" baseline="0" dirty="0">
                <a:latin typeface="Arial"/>
              </a:rPr>
              <a:t>McLeod 	Bethune 	likely 	resulted 	in 	a 	visit 	to 	the 	Tuskegee 	training 	site </a:t>
            </a:r>
          </a:p>
          <a:p>
            <a:pPr marL="0">
              <a:lnSpc>
                <a:spcPts val="2160"/>
              </a:lnSpc>
            </a:pPr>
            <a:r>
              <a:rPr lang="en-US" sz="1802" b="0" i="0" spc="0" baseline="0" dirty="0">
                <a:latin typeface="Arial"/>
              </a:rPr>
              <a:t>and a historic fli</a:t>
            </a:r>
            <a:r>
              <a:rPr lang="en-US" sz="1802" b="0" i="0" spc="-11" baseline="0" dirty="0">
                <a:latin typeface="Arial"/>
              </a:rPr>
              <a:t>g</a:t>
            </a:r>
            <a:r>
              <a:rPr lang="en-US" sz="1802" b="0" i="0" spc="0" baseline="0" dirty="0">
                <a:latin typeface="Arial"/>
              </a:rPr>
              <a:t>ht </a:t>
            </a:r>
            <a:r>
              <a:rPr lang="en-US" sz="1802" b="0" i="0" spc="-40" baseline="0" dirty="0">
                <a:latin typeface="Arial"/>
              </a:rPr>
              <a:t>w</a:t>
            </a:r>
            <a:r>
              <a:rPr lang="en-US" sz="1802" b="0" i="0" spc="0" baseline="0" dirty="0">
                <a:latin typeface="Arial"/>
              </a:rPr>
              <a:t>ith </a:t>
            </a:r>
            <a:r>
              <a:rPr lang="en-US" sz="1802" b="0" i="0" spc="0" baseline="0" dirty="0">
                <a:latin typeface="ArialMT"/>
              </a:rPr>
              <a:t>“Chi</a:t>
            </a:r>
            <a:r>
              <a:rPr lang="en-US" sz="1802" b="0" i="0" spc="-11" baseline="0" dirty="0">
                <a:latin typeface="ArialMT"/>
              </a:rPr>
              <a:t>e</a:t>
            </a:r>
            <a:r>
              <a:rPr lang="en-US" sz="1802" b="0" i="0" spc="0" baseline="0" dirty="0">
                <a:latin typeface="ArialMT"/>
              </a:rPr>
              <a:t>f”</a:t>
            </a:r>
            <a:r>
              <a:rPr lang="en-US" sz="1802" b="0" i="0" spc="0" baseline="0" dirty="0">
                <a:latin typeface="Arial"/>
              </a:rPr>
              <a:t> C</a:t>
            </a:r>
            <a:r>
              <a:rPr lang="en-US" sz="1802" b="0" i="0" spc="-11" baseline="0" dirty="0">
                <a:latin typeface="Arial"/>
              </a:rPr>
              <a:t>h</a:t>
            </a:r>
            <a:r>
              <a:rPr lang="en-US" sz="1802" b="0" i="0" spc="0" baseline="0" dirty="0">
                <a:latin typeface="Arial"/>
              </a:rPr>
              <a:t>arl</a:t>
            </a:r>
            <a:r>
              <a:rPr lang="en-US" sz="1802" b="0" i="0" spc="-11" baseline="0" dirty="0">
                <a:latin typeface="Arial"/>
              </a:rPr>
              <a:t>e</a:t>
            </a:r>
            <a:r>
              <a:rPr lang="en-US" sz="1802" b="0" i="0" spc="0" baseline="0" dirty="0">
                <a:latin typeface="Arial"/>
              </a:rPr>
              <a:t>s Anderson.</a:t>
            </a:r>
          </a:p>
        </p:txBody>
      </p:sp>
      <p:sp>
        <p:nvSpPr>
          <p:cNvPr id="326" name="Rectangle 326"/>
          <p:cNvSpPr/>
          <p:nvPr/>
        </p:nvSpPr>
        <p:spPr>
          <a:xfrm>
            <a:off x="982370" y="2162887"/>
            <a:ext cx="7677175" cy="5801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971143" algn="l"/>
                <a:tab pos="2219299" algn="l"/>
                <a:tab pos="2871825" algn="l"/>
                <a:tab pos="3447897" algn="l"/>
                <a:tab pos="4124553" algn="l"/>
                <a:tab pos="5286095" algn="l"/>
                <a:tab pos="5785967" algn="l"/>
                <a:tab pos="6171539" algn="l"/>
                <a:tab pos="6685508" algn="l"/>
              </a:tabLst>
            </a:pPr>
            <a:r>
              <a:rPr lang="en-US" sz="1800" b="0" i="0" spc="2103" baseline="0" dirty="0">
                <a:latin typeface="Arial"/>
              </a:rPr>
              <a:t>-</a:t>
            </a:r>
            <a:r>
              <a:rPr lang="en-US" sz="1800" b="0" i="0" spc="0" baseline="0" dirty="0">
                <a:latin typeface="Arial"/>
              </a:rPr>
              <a:t>This 	friendship, 	visit, 	and 	flight 	ultimately 	led 	to 	the 	overseas </a:t>
            </a:r>
          </a:p>
          <a:p>
            <a:pPr marL="343255">
              <a:lnSpc>
                <a:spcPts val="2160"/>
              </a:lnSpc>
            </a:pPr>
            <a:r>
              <a:rPr lang="en-US" sz="1800" b="0" i="0" spc="0" baseline="0" dirty="0">
                <a:latin typeface="Arial"/>
              </a:rPr>
              <a:t>deplo</a:t>
            </a:r>
            <a:r>
              <a:rPr lang="en-US" sz="1800" b="0" i="0" spc="-29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ment of the Tuskege</a:t>
            </a:r>
            <a:r>
              <a:rPr lang="en-US" sz="1800" b="0" i="0" spc="-22" baseline="0" dirty="0">
                <a:latin typeface="Arial"/>
              </a:rPr>
              <a:t>e</a:t>
            </a:r>
            <a:r>
              <a:rPr lang="en-US" sz="1800" b="0" i="0" spc="0" baseline="0" dirty="0">
                <a:latin typeface="Arial"/>
              </a:rPr>
              <a:t> Airmen and participation in WWII.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Freeform 32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" name="Freeform 328"/>
          <p:cNvSpPr/>
          <p:nvPr/>
        </p:nvSpPr>
        <p:spPr>
          <a:xfrm>
            <a:off x="381000" y="201994"/>
            <a:ext cx="8410575" cy="487362"/>
          </a:xfrm>
          <a:custGeom>
            <a:avLst/>
            <a:gdLst/>
            <a:ahLst/>
            <a:cxnLst/>
            <a:rect l="0" t="0" r="0" b="0"/>
            <a:pathLst>
              <a:path w="8410575" h="487362">
                <a:moveTo>
                  <a:pt x="0" y="487362"/>
                </a:moveTo>
                <a:lnTo>
                  <a:pt x="8410575" y="487362"/>
                </a:lnTo>
                <a:lnTo>
                  <a:pt x="8410575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" name="Freeform 329"/>
          <p:cNvSpPr/>
          <p:nvPr/>
        </p:nvSpPr>
        <p:spPr>
          <a:xfrm>
            <a:off x="381000" y="201994"/>
            <a:ext cx="8410575" cy="487362"/>
          </a:xfrm>
          <a:custGeom>
            <a:avLst/>
            <a:gdLst/>
            <a:ahLst/>
            <a:cxnLst/>
            <a:rect l="0" t="0" r="0" b="0"/>
            <a:pathLst>
              <a:path w="8410575" h="487362">
                <a:moveTo>
                  <a:pt x="0" y="487362"/>
                </a:moveTo>
                <a:lnTo>
                  <a:pt x="8410575" y="487362"/>
                </a:lnTo>
                <a:lnTo>
                  <a:pt x="8410575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" name="Freeform 330"/>
          <p:cNvSpPr/>
          <p:nvPr/>
        </p:nvSpPr>
        <p:spPr>
          <a:xfrm>
            <a:off x="381000" y="914413"/>
            <a:ext cx="8458200" cy="5692394"/>
          </a:xfrm>
          <a:custGeom>
            <a:avLst/>
            <a:gdLst/>
            <a:ahLst/>
            <a:cxnLst/>
            <a:rect l="0" t="0" r="0" b="0"/>
            <a:pathLst>
              <a:path w="8458200" h="5692394">
                <a:moveTo>
                  <a:pt x="0" y="5692394"/>
                </a:moveTo>
                <a:lnTo>
                  <a:pt x="8458200" y="5692394"/>
                </a:lnTo>
                <a:lnTo>
                  <a:pt x="8458200" y="0"/>
                </a:lnTo>
                <a:lnTo>
                  <a:pt x="0" y="0"/>
                </a:lnTo>
                <a:lnTo>
                  <a:pt x="0" y="5692394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" name="Freeform 331"/>
          <p:cNvSpPr/>
          <p:nvPr/>
        </p:nvSpPr>
        <p:spPr>
          <a:xfrm>
            <a:off x="381000" y="914413"/>
            <a:ext cx="8458200" cy="5692394"/>
          </a:xfrm>
          <a:custGeom>
            <a:avLst/>
            <a:gdLst/>
            <a:ahLst/>
            <a:cxnLst/>
            <a:rect l="0" t="0" r="0" b="0"/>
            <a:pathLst>
              <a:path w="8458200" h="5692394">
                <a:moveTo>
                  <a:pt x="0" y="5692394"/>
                </a:moveTo>
                <a:lnTo>
                  <a:pt x="8458200" y="5692394"/>
                </a:lnTo>
                <a:lnTo>
                  <a:pt x="8458200" y="0"/>
                </a:lnTo>
                <a:lnTo>
                  <a:pt x="0" y="0"/>
                </a:lnTo>
                <a:lnTo>
                  <a:pt x="0" y="5692394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2" name="Picture 332">
            <a:hlinkClick r:id="rId2"/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630" y="4241064"/>
            <a:ext cx="3480053" cy="2184145"/>
          </a:xfrm>
          <a:prstGeom prst="rect">
            <a:avLst/>
          </a:prstGeom>
          <a:noFill/>
        </p:spPr>
      </p:pic>
      <p:sp>
        <p:nvSpPr>
          <p:cNvPr id="333" name="Freeform 333"/>
          <p:cNvSpPr/>
          <p:nvPr/>
        </p:nvSpPr>
        <p:spPr>
          <a:xfrm>
            <a:off x="4658105" y="4231539"/>
            <a:ext cx="3499104" cy="2203196"/>
          </a:xfrm>
          <a:custGeom>
            <a:avLst/>
            <a:gdLst/>
            <a:ahLst/>
            <a:cxnLst/>
            <a:rect l="0" t="0" r="0" b="0"/>
            <a:pathLst>
              <a:path w="3499104" h="2203196">
                <a:moveTo>
                  <a:pt x="0" y="2203196"/>
                </a:moveTo>
                <a:lnTo>
                  <a:pt x="3499104" y="2203196"/>
                </a:lnTo>
                <a:lnTo>
                  <a:pt x="3499104" y="0"/>
                </a:lnTo>
                <a:lnTo>
                  <a:pt x="0" y="0"/>
                </a:lnTo>
                <a:lnTo>
                  <a:pt x="0" y="2203196"/>
                </a:lnTo>
                <a:close/>
              </a:path>
            </a:pathLst>
          </a:custGeom>
          <a:noFill/>
          <a:ln w="1905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4" name="Picture 33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464" y="4658830"/>
            <a:ext cx="3516503" cy="1779651"/>
          </a:xfrm>
          <a:prstGeom prst="rect">
            <a:avLst/>
          </a:prstGeom>
          <a:noFill/>
        </p:spPr>
      </p:pic>
      <p:sp>
        <p:nvSpPr>
          <p:cNvPr id="335" name="Freeform 335"/>
          <p:cNvSpPr/>
          <p:nvPr/>
        </p:nvSpPr>
        <p:spPr>
          <a:xfrm>
            <a:off x="589114" y="4652480"/>
            <a:ext cx="3529204" cy="1792351"/>
          </a:xfrm>
          <a:custGeom>
            <a:avLst/>
            <a:gdLst/>
            <a:ahLst/>
            <a:cxnLst/>
            <a:rect l="0" t="0" r="0" b="0"/>
            <a:pathLst>
              <a:path w="3529204" h="1792351">
                <a:moveTo>
                  <a:pt x="0" y="1792351"/>
                </a:moveTo>
                <a:lnTo>
                  <a:pt x="3529204" y="1792351"/>
                </a:lnTo>
                <a:lnTo>
                  <a:pt x="3529204" y="0"/>
                </a:lnTo>
                <a:lnTo>
                  <a:pt x="0" y="0"/>
                </a:lnTo>
                <a:lnTo>
                  <a:pt x="0" y="1792351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6" name="Picture 33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375" y="1487679"/>
            <a:ext cx="3679825" cy="2818510"/>
          </a:xfrm>
          <a:prstGeom prst="rect">
            <a:avLst/>
          </a:prstGeom>
          <a:noFill/>
        </p:spPr>
      </p:pic>
      <p:sp>
        <p:nvSpPr>
          <p:cNvPr id="337" name="Freeform 337"/>
          <p:cNvSpPr/>
          <p:nvPr/>
        </p:nvSpPr>
        <p:spPr>
          <a:xfrm>
            <a:off x="3248025" y="1481329"/>
            <a:ext cx="3692525" cy="2831211"/>
          </a:xfrm>
          <a:custGeom>
            <a:avLst/>
            <a:gdLst/>
            <a:ahLst/>
            <a:cxnLst/>
            <a:rect l="0" t="0" r="0" b="0"/>
            <a:pathLst>
              <a:path w="3692525" h="2831211">
                <a:moveTo>
                  <a:pt x="0" y="2831211"/>
                </a:moveTo>
                <a:lnTo>
                  <a:pt x="3692525" y="2831211"/>
                </a:lnTo>
                <a:lnTo>
                  <a:pt x="3692525" y="0"/>
                </a:lnTo>
                <a:lnTo>
                  <a:pt x="0" y="0"/>
                </a:lnTo>
                <a:lnTo>
                  <a:pt x="0" y="2831211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8" name="Picture 33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8007" y="2897378"/>
            <a:ext cx="1880997" cy="1979422"/>
          </a:xfrm>
          <a:prstGeom prst="rect">
            <a:avLst/>
          </a:prstGeom>
          <a:noFill/>
        </p:spPr>
      </p:pic>
      <p:sp>
        <p:nvSpPr>
          <p:cNvPr id="339" name="Freeform 339"/>
          <p:cNvSpPr/>
          <p:nvPr/>
        </p:nvSpPr>
        <p:spPr>
          <a:xfrm>
            <a:off x="2081657" y="2891028"/>
            <a:ext cx="1893697" cy="1992122"/>
          </a:xfrm>
          <a:custGeom>
            <a:avLst/>
            <a:gdLst/>
            <a:ahLst/>
            <a:cxnLst/>
            <a:rect l="0" t="0" r="0" b="0"/>
            <a:pathLst>
              <a:path w="1893697" h="1992122">
                <a:moveTo>
                  <a:pt x="0" y="1992122"/>
                </a:moveTo>
                <a:lnTo>
                  <a:pt x="1893697" y="1992122"/>
                </a:lnTo>
                <a:lnTo>
                  <a:pt x="1893697" y="0"/>
                </a:lnTo>
                <a:lnTo>
                  <a:pt x="0" y="0"/>
                </a:lnTo>
                <a:lnTo>
                  <a:pt x="0" y="1992122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0" name="Picture 340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2020190"/>
            <a:ext cx="2768600" cy="2057400"/>
          </a:xfrm>
          <a:prstGeom prst="rect">
            <a:avLst/>
          </a:prstGeom>
          <a:noFill/>
        </p:spPr>
      </p:pic>
      <p:sp>
        <p:nvSpPr>
          <p:cNvPr id="341" name="Freeform 341"/>
          <p:cNvSpPr/>
          <p:nvPr/>
        </p:nvSpPr>
        <p:spPr>
          <a:xfrm>
            <a:off x="5861050" y="2013840"/>
            <a:ext cx="2781300" cy="2070100"/>
          </a:xfrm>
          <a:custGeom>
            <a:avLst/>
            <a:gdLst/>
            <a:ahLst/>
            <a:cxnLst/>
            <a:rect l="0" t="0" r="0" b="0"/>
            <a:pathLst>
              <a:path w="2781300" h="2070100">
                <a:moveTo>
                  <a:pt x="0" y="2070100"/>
                </a:moveTo>
                <a:lnTo>
                  <a:pt x="2781300" y="2070100"/>
                </a:lnTo>
                <a:lnTo>
                  <a:pt x="2781300" y="0"/>
                </a:lnTo>
                <a:lnTo>
                  <a:pt x="0" y="0"/>
                </a:lnTo>
                <a:lnTo>
                  <a:pt x="0" y="2070100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2" name="Picture 342">
            <a:hlinkClick r:id="rId2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633" y="4501922"/>
            <a:ext cx="821474" cy="749782"/>
          </a:xfrm>
          <a:prstGeom prst="rect">
            <a:avLst/>
          </a:prstGeom>
          <a:noFill/>
        </p:spPr>
      </p:pic>
      <p:sp>
        <p:nvSpPr>
          <p:cNvPr id="343" name="Freeform 343">
            <a:hlinkClick r:id="rId2"/>
          </p:cNvPr>
          <p:cNvSpPr/>
          <p:nvPr/>
        </p:nvSpPr>
        <p:spPr>
          <a:xfrm>
            <a:off x="4804283" y="4495572"/>
            <a:ext cx="834174" cy="762482"/>
          </a:xfrm>
          <a:custGeom>
            <a:avLst/>
            <a:gdLst/>
            <a:ahLst/>
            <a:cxnLst/>
            <a:rect l="0" t="0" r="0" b="0"/>
            <a:pathLst>
              <a:path w="834174" h="762482">
                <a:moveTo>
                  <a:pt x="0" y="762482"/>
                </a:moveTo>
                <a:lnTo>
                  <a:pt x="834174" y="762482"/>
                </a:lnTo>
                <a:lnTo>
                  <a:pt x="834174" y="0"/>
                </a:lnTo>
                <a:lnTo>
                  <a:pt x="0" y="0"/>
                </a:lnTo>
                <a:lnTo>
                  <a:pt x="0" y="762482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" name="Rectangle 344"/>
          <p:cNvSpPr/>
          <p:nvPr/>
        </p:nvSpPr>
        <p:spPr>
          <a:xfrm>
            <a:off x="472439" y="177344"/>
            <a:ext cx="7136502" cy="12631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320673"/>
            <a:r>
              <a:rPr lang="en-US" sz="2798" b="1" i="0" spc="0" baseline="0" dirty="0">
                <a:latin typeface="Arial"/>
              </a:rPr>
              <a:t>T</a:t>
            </a:r>
            <a:r>
              <a:rPr lang="en-US" sz="2798" b="1" i="0" spc="-12" baseline="0" dirty="0">
                <a:latin typeface="Arial"/>
              </a:rPr>
              <a:t>H</a:t>
            </a:r>
            <a:r>
              <a:rPr lang="en-US" sz="2798" b="1" i="0" spc="0" baseline="0" dirty="0">
                <a:latin typeface="Arial"/>
              </a:rPr>
              <a:t>E TUSK</a:t>
            </a:r>
            <a:r>
              <a:rPr lang="en-US" sz="2798" b="1" i="0" spc="-12" baseline="0" dirty="0">
                <a:latin typeface="Arial"/>
              </a:rPr>
              <a:t>E</a:t>
            </a:r>
            <a:r>
              <a:rPr lang="en-US" sz="2798" b="1" i="0" spc="0" baseline="0" dirty="0">
                <a:latin typeface="Arial"/>
              </a:rPr>
              <a:t>G</a:t>
            </a:r>
            <a:r>
              <a:rPr lang="en-US" sz="2798" b="1" i="0" spc="-12" baseline="0" dirty="0">
                <a:latin typeface="Arial"/>
              </a:rPr>
              <a:t>E</a:t>
            </a:r>
            <a:r>
              <a:rPr lang="en-US" sz="2798" b="1" i="0" spc="0" baseline="0" dirty="0">
                <a:latin typeface="Arial"/>
              </a:rPr>
              <a:t>E AIR</a:t>
            </a:r>
            <a:r>
              <a:rPr lang="en-US" sz="2798" b="1" i="0" spc="-12" baseline="0" dirty="0">
                <a:latin typeface="Arial"/>
              </a:rPr>
              <a:t>M</a:t>
            </a:r>
            <a:r>
              <a:rPr lang="en-US" sz="2798" b="1" i="0" spc="0" baseline="0" dirty="0">
                <a:latin typeface="Arial"/>
              </a:rPr>
              <a:t>E</a:t>
            </a:r>
            <a:r>
              <a:rPr lang="en-US" sz="2798" b="1" i="0" spc="-12" baseline="0" dirty="0">
                <a:latin typeface="Arial"/>
              </a:rPr>
              <a:t>N</a:t>
            </a:r>
            <a:r>
              <a:rPr lang="en-US" sz="2798" b="1" i="0" spc="0" baseline="0" dirty="0">
                <a:latin typeface="Arial"/>
              </a:rPr>
              <a:t> S</a:t>
            </a:r>
            <a:r>
              <a:rPr lang="en-US" sz="2798" b="1" i="0" spc="-12" baseline="0" dirty="0">
                <a:latin typeface="Arial"/>
              </a:rPr>
              <a:t>T</a:t>
            </a:r>
            <a:r>
              <a:rPr lang="en-US" sz="2798" b="1" i="0" spc="0" baseline="0" dirty="0">
                <a:latin typeface="Arial"/>
              </a:rPr>
              <a:t>ORY </a:t>
            </a:r>
          </a:p>
          <a:p>
            <a:pPr marL="0">
              <a:lnSpc>
                <a:spcPts val="6202"/>
              </a:lnSpc>
            </a:pPr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DEPLOYMENT -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THEATER OF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OPERATIONS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1943-1945</a:t>
            </a:r>
            <a:r>
              <a:rPr lang="en-US" sz="3204" b="1" i="0" spc="0" baseline="0" dirty="0">
                <a:latin typeface="Arial"/>
              </a:rPr>
              <a:t>:</a:t>
            </a:r>
          </a:p>
        </p:txBody>
      </p:sp>
      <p:sp>
        <p:nvSpPr>
          <p:cNvPr id="345" name="Rectangle 345"/>
          <p:cNvSpPr/>
          <p:nvPr/>
        </p:nvSpPr>
        <p:spPr>
          <a:xfrm>
            <a:off x="929639" y="1468818"/>
            <a:ext cx="1627406" cy="14381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144" baseline="0" dirty="0">
                <a:latin typeface="ArialMT"/>
              </a:rPr>
              <a:t>–</a:t>
            </a:r>
            <a:r>
              <a:rPr lang="en-US" sz="2004" b="0" i="0" spc="0" baseline="0" dirty="0">
                <a:latin typeface="Arial"/>
              </a:rPr>
              <a:t>North</a:t>
            </a:r>
            <a:r>
              <a:rPr lang="en-US" sz="2004" b="0" i="0" spc="-30" baseline="0" dirty="0">
                <a:latin typeface="Arial"/>
              </a:rPr>
              <a:t> </a:t>
            </a:r>
            <a:r>
              <a:rPr lang="en-US" sz="2004" b="0" i="0" spc="0" baseline="0" dirty="0">
                <a:latin typeface="Arial"/>
              </a:rPr>
              <a:t>A</a:t>
            </a:r>
            <a:r>
              <a:rPr lang="en-US" sz="2004" b="0" i="0" spc="-11" baseline="0" dirty="0">
                <a:latin typeface="Arial"/>
              </a:rPr>
              <a:t>f</a:t>
            </a:r>
            <a:r>
              <a:rPr lang="en-US" sz="2004" b="0" i="0" spc="0" baseline="0" dirty="0">
                <a:latin typeface="Arial"/>
              </a:rPr>
              <a:t>rica</a:t>
            </a:r>
          </a:p>
          <a:p>
            <a:pPr marL="0">
              <a:lnSpc>
                <a:spcPts val="2880"/>
              </a:lnSpc>
            </a:pPr>
            <a:r>
              <a:rPr lang="en-US" sz="2006" b="0" i="0" spc="1142" baseline="0" dirty="0">
                <a:latin typeface="ArialMT"/>
              </a:rPr>
              <a:t>–</a:t>
            </a:r>
            <a:r>
              <a:rPr lang="en-US" sz="2006" b="0" i="0" spc="0" baseline="0" dirty="0">
                <a:latin typeface="Arial"/>
              </a:rPr>
              <a:t>Pantellaria</a:t>
            </a:r>
          </a:p>
          <a:p>
            <a:pPr marL="0">
              <a:lnSpc>
                <a:spcPts val="2882"/>
              </a:lnSpc>
            </a:pPr>
            <a:r>
              <a:rPr lang="en-US" sz="2004" b="0" i="0" spc="1144" baseline="0" dirty="0">
                <a:latin typeface="ArialMT"/>
              </a:rPr>
              <a:t>–</a:t>
            </a:r>
            <a:r>
              <a:rPr lang="en-US" sz="2004" b="0" i="0" spc="0" baseline="0" dirty="0">
                <a:latin typeface="Arial"/>
              </a:rPr>
              <a:t>Sicily</a:t>
            </a:r>
          </a:p>
          <a:p>
            <a:pPr marL="0">
              <a:lnSpc>
                <a:spcPts val="2879"/>
              </a:lnSpc>
            </a:pPr>
            <a:r>
              <a:rPr lang="en-US" sz="2004" b="0" i="0" spc="1144" baseline="0" dirty="0">
                <a:latin typeface="ArialMT"/>
              </a:rPr>
              <a:t>–</a:t>
            </a:r>
            <a:r>
              <a:rPr lang="en-US" sz="2004" b="0" i="0" spc="0" baseline="0" dirty="0">
                <a:latin typeface="Arial"/>
              </a:rPr>
              <a:t>Ramitelli</a:t>
            </a:r>
          </a:p>
        </p:txBody>
      </p:sp>
      <p:sp>
        <p:nvSpPr>
          <p:cNvPr id="346" name="Rectangle 346"/>
          <p:cNvSpPr/>
          <p:nvPr/>
        </p:nvSpPr>
        <p:spPr>
          <a:xfrm>
            <a:off x="4648834" y="4221608"/>
            <a:ext cx="188381" cy="182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" b="0" i="0" spc="0" baseline="0" dirty="0">
                <a:latin typeface="Calibri"/>
              </a:rPr>
              <a:t>Fi</a:t>
            </a:r>
            <a:r>
              <a:rPr lang="en-US" sz="120" b="0" i="0" spc="0" baseline="0" dirty="0">
                <a:latin typeface="Calibri"/>
                <a:hlinkClick r:id="rId2"/>
              </a:rPr>
              <a:t>le:15thafmap-foggia-italy.jpg</a:t>
            </a:r>
          </a:p>
        </p:txBody>
      </p:sp>
      <p:sp>
        <p:nvSpPr>
          <p:cNvPr id="347" name="Rectangle 347"/>
          <p:cNvSpPr/>
          <p:nvPr/>
        </p:nvSpPr>
        <p:spPr>
          <a:xfrm>
            <a:off x="4867402" y="5202453"/>
            <a:ext cx="662949" cy="2368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="0" i="0" spc="0" baseline="0" dirty="0">
                <a:latin typeface="Times New Roman"/>
                <a:hlinkClick r:id="rId2"/>
              </a:rPr>
              <a:t>Ra</a:t>
            </a:r>
            <a:r>
              <a:rPr lang="en-US" sz="1403" b="0" i="0" spc="-24" baseline="0" dirty="0">
                <a:latin typeface="Times New Roman"/>
                <a:hlinkClick r:id="rId2"/>
              </a:rPr>
              <a:t>m</a:t>
            </a:r>
            <a:r>
              <a:rPr lang="en-US" sz="1403" b="0" i="0" spc="0" baseline="0" dirty="0">
                <a:latin typeface="Times New Roman"/>
                <a:hlinkClick r:id="rId2"/>
              </a:rPr>
              <a:t>itelli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Freeform 348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" name="Freeform 349"/>
          <p:cNvSpPr/>
          <p:nvPr/>
        </p:nvSpPr>
        <p:spPr>
          <a:xfrm>
            <a:off x="457200" y="274638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" name="Freeform 350"/>
          <p:cNvSpPr/>
          <p:nvPr/>
        </p:nvSpPr>
        <p:spPr>
          <a:xfrm>
            <a:off x="457200" y="274638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" name="Freeform 351"/>
          <p:cNvSpPr/>
          <p:nvPr/>
        </p:nvSpPr>
        <p:spPr>
          <a:xfrm>
            <a:off x="457200" y="955803"/>
            <a:ext cx="8201025" cy="5673597"/>
          </a:xfrm>
          <a:custGeom>
            <a:avLst/>
            <a:gdLst/>
            <a:ahLst/>
            <a:cxnLst/>
            <a:rect l="0" t="0" r="0" b="0"/>
            <a:pathLst>
              <a:path w="8201025" h="5673597">
                <a:moveTo>
                  <a:pt x="0" y="5673597"/>
                </a:moveTo>
                <a:lnTo>
                  <a:pt x="8201025" y="5673597"/>
                </a:lnTo>
                <a:lnTo>
                  <a:pt x="8201025" y="0"/>
                </a:lnTo>
                <a:lnTo>
                  <a:pt x="0" y="0"/>
                </a:lnTo>
                <a:lnTo>
                  <a:pt x="0" y="5673597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" name="Freeform 352"/>
          <p:cNvSpPr/>
          <p:nvPr/>
        </p:nvSpPr>
        <p:spPr>
          <a:xfrm>
            <a:off x="457200" y="955803"/>
            <a:ext cx="8201025" cy="5673597"/>
          </a:xfrm>
          <a:custGeom>
            <a:avLst/>
            <a:gdLst/>
            <a:ahLst/>
            <a:cxnLst/>
            <a:rect l="0" t="0" r="0" b="0"/>
            <a:pathLst>
              <a:path w="8201025" h="5673597">
                <a:moveTo>
                  <a:pt x="0" y="5673597"/>
                </a:moveTo>
                <a:lnTo>
                  <a:pt x="8201025" y="5673597"/>
                </a:lnTo>
                <a:lnTo>
                  <a:pt x="8201025" y="0"/>
                </a:lnTo>
                <a:lnTo>
                  <a:pt x="0" y="0"/>
                </a:lnTo>
                <a:lnTo>
                  <a:pt x="0" y="5673597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3" name="Picture 35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8691" y="1537843"/>
            <a:ext cx="2819400" cy="2487676"/>
          </a:xfrm>
          <a:prstGeom prst="rect">
            <a:avLst/>
          </a:prstGeom>
          <a:noFill/>
        </p:spPr>
      </p:pic>
      <p:sp>
        <p:nvSpPr>
          <p:cNvPr id="354" name="Freeform 354"/>
          <p:cNvSpPr/>
          <p:nvPr/>
        </p:nvSpPr>
        <p:spPr>
          <a:xfrm>
            <a:off x="2969641" y="1518793"/>
            <a:ext cx="2857500" cy="2525777"/>
          </a:xfrm>
          <a:custGeom>
            <a:avLst/>
            <a:gdLst/>
            <a:ahLst/>
            <a:cxnLst/>
            <a:rect l="0" t="0" r="0" b="0"/>
            <a:pathLst>
              <a:path w="2857500" h="2525777">
                <a:moveTo>
                  <a:pt x="0" y="2525777"/>
                </a:moveTo>
                <a:lnTo>
                  <a:pt x="2857500" y="2525777"/>
                </a:lnTo>
                <a:lnTo>
                  <a:pt x="2857500" y="0"/>
                </a:lnTo>
                <a:lnTo>
                  <a:pt x="0" y="0"/>
                </a:lnTo>
                <a:lnTo>
                  <a:pt x="0" y="2525777"/>
                </a:lnTo>
                <a:close/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5" name="Picture 3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612" y="1409955"/>
            <a:ext cx="2286380" cy="2488819"/>
          </a:xfrm>
          <a:prstGeom prst="rect">
            <a:avLst/>
          </a:prstGeom>
          <a:noFill/>
        </p:spPr>
      </p:pic>
      <p:sp>
        <p:nvSpPr>
          <p:cNvPr id="356" name="Freeform 356"/>
          <p:cNvSpPr/>
          <p:nvPr/>
        </p:nvSpPr>
        <p:spPr>
          <a:xfrm>
            <a:off x="790562" y="1390905"/>
            <a:ext cx="2324481" cy="2526919"/>
          </a:xfrm>
          <a:custGeom>
            <a:avLst/>
            <a:gdLst/>
            <a:ahLst/>
            <a:cxnLst/>
            <a:rect l="0" t="0" r="0" b="0"/>
            <a:pathLst>
              <a:path w="2324481" h="2526919">
                <a:moveTo>
                  <a:pt x="0" y="2526919"/>
                </a:moveTo>
                <a:lnTo>
                  <a:pt x="2324481" y="2526919"/>
                </a:lnTo>
                <a:lnTo>
                  <a:pt x="2324481" y="0"/>
                </a:lnTo>
                <a:lnTo>
                  <a:pt x="0" y="0"/>
                </a:lnTo>
                <a:lnTo>
                  <a:pt x="0" y="2526919"/>
                </a:lnTo>
                <a:close/>
              </a:path>
            </a:pathLst>
          </a:custGeom>
          <a:noFill/>
          <a:ln w="38100" cap="flat" cmpd="sng">
            <a:solidFill>
              <a:srgbClr val="FF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7" name="Picture 35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0642" y="3906521"/>
            <a:ext cx="2221357" cy="2646679"/>
          </a:xfrm>
          <a:prstGeom prst="rect">
            <a:avLst/>
          </a:prstGeom>
          <a:noFill/>
        </p:spPr>
      </p:pic>
      <p:sp>
        <p:nvSpPr>
          <p:cNvPr id="358" name="Freeform 358"/>
          <p:cNvSpPr/>
          <p:nvPr/>
        </p:nvSpPr>
        <p:spPr>
          <a:xfrm>
            <a:off x="6141592" y="3887471"/>
            <a:ext cx="2259458" cy="2684779"/>
          </a:xfrm>
          <a:custGeom>
            <a:avLst/>
            <a:gdLst/>
            <a:ahLst/>
            <a:cxnLst/>
            <a:rect l="0" t="0" r="0" b="0"/>
            <a:pathLst>
              <a:path w="2259458" h="2684779">
                <a:moveTo>
                  <a:pt x="0" y="2684779"/>
                </a:moveTo>
                <a:lnTo>
                  <a:pt x="2259458" y="2684779"/>
                </a:lnTo>
                <a:lnTo>
                  <a:pt x="2259458" y="0"/>
                </a:lnTo>
                <a:lnTo>
                  <a:pt x="0" y="0"/>
                </a:lnTo>
                <a:lnTo>
                  <a:pt x="0" y="2684779"/>
                </a:lnTo>
                <a:close/>
              </a:path>
            </a:pathLst>
          </a:custGeom>
          <a:noFill/>
          <a:ln w="38100" cap="flat" cmpd="sng">
            <a:solidFill>
              <a:srgbClr val="FF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9" name="Picture 35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5954" y="1562609"/>
            <a:ext cx="2787269" cy="2294254"/>
          </a:xfrm>
          <a:prstGeom prst="rect">
            <a:avLst/>
          </a:prstGeom>
          <a:noFill/>
        </p:spPr>
      </p:pic>
      <p:sp>
        <p:nvSpPr>
          <p:cNvPr id="360" name="Freeform 360"/>
          <p:cNvSpPr/>
          <p:nvPr/>
        </p:nvSpPr>
        <p:spPr>
          <a:xfrm>
            <a:off x="5716904" y="1543559"/>
            <a:ext cx="2825369" cy="2332355"/>
          </a:xfrm>
          <a:custGeom>
            <a:avLst/>
            <a:gdLst/>
            <a:ahLst/>
            <a:cxnLst/>
            <a:rect l="0" t="0" r="0" b="0"/>
            <a:pathLst>
              <a:path w="2825369" h="2332355">
                <a:moveTo>
                  <a:pt x="0" y="2332355"/>
                </a:moveTo>
                <a:lnTo>
                  <a:pt x="2825369" y="2332355"/>
                </a:lnTo>
                <a:lnTo>
                  <a:pt x="2825369" y="0"/>
                </a:lnTo>
                <a:lnTo>
                  <a:pt x="0" y="0"/>
                </a:lnTo>
                <a:lnTo>
                  <a:pt x="0" y="2332355"/>
                </a:lnTo>
                <a:close/>
              </a:path>
            </a:pathLst>
          </a:custGeom>
          <a:noFill/>
          <a:ln w="38100" cap="flat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1" name="Picture 36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917824"/>
            <a:ext cx="2525014" cy="2635376"/>
          </a:xfrm>
          <a:prstGeom prst="rect">
            <a:avLst/>
          </a:prstGeom>
          <a:noFill/>
        </p:spPr>
      </p:pic>
      <p:sp>
        <p:nvSpPr>
          <p:cNvPr id="362" name="Freeform 362"/>
          <p:cNvSpPr/>
          <p:nvPr/>
        </p:nvSpPr>
        <p:spPr>
          <a:xfrm>
            <a:off x="755650" y="3911474"/>
            <a:ext cx="2537714" cy="2648076"/>
          </a:xfrm>
          <a:custGeom>
            <a:avLst/>
            <a:gdLst/>
            <a:ahLst/>
            <a:cxnLst/>
            <a:rect l="0" t="0" r="0" b="0"/>
            <a:pathLst>
              <a:path w="2537714" h="2648076">
                <a:moveTo>
                  <a:pt x="0" y="2648076"/>
                </a:moveTo>
                <a:lnTo>
                  <a:pt x="2537714" y="2648076"/>
                </a:lnTo>
                <a:lnTo>
                  <a:pt x="2537714" y="0"/>
                </a:lnTo>
                <a:lnTo>
                  <a:pt x="0" y="0"/>
                </a:lnTo>
                <a:lnTo>
                  <a:pt x="0" y="2648076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3" name="Picture 36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4751" y="3871316"/>
            <a:ext cx="3011932" cy="2449702"/>
          </a:xfrm>
          <a:prstGeom prst="rect">
            <a:avLst/>
          </a:prstGeom>
          <a:noFill/>
        </p:spPr>
      </p:pic>
      <p:sp>
        <p:nvSpPr>
          <p:cNvPr id="364" name="Freeform 364"/>
          <p:cNvSpPr/>
          <p:nvPr/>
        </p:nvSpPr>
        <p:spPr>
          <a:xfrm>
            <a:off x="3200400" y="3857029"/>
            <a:ext cx="3040507" cy="2478278"/>
          </a:xfrm>
          <a:custGeom>
            <a:avLst/>
            <a:gdLst/>
            <a:ahLst/>
            <a:cxnLst/>
            <a:rect l="0" t="0" r="0" b="0"/>
            <a:pathLst>
              <a:path w="3040507" h="2478278">
                <a:moveTo>
                  <a:pt x="0" y="2478278"/>
                </a:moveTo>
                <a:lnTo>
                  <a:pt x="3040507" y="2478278"/>
                </a:lnTo>
                <a:lnTo>
                  <a:pt x="3040507" y="0"/>
                </a:lnTo>
                <a:lnTo>
                  <a:pt x="0" y="0"/>
                </a:lnTo>
                <a:lnTo>
                  <a:pt x="0" y="2478278"/>
                </a:lnTo>
                <a:close/>
              </a:path>
            </a:pathLst>
          </a:custGeom>
          <a:noFill/>
          <a:ln w="28575" cap="flat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" name="Rectangle 365"/>
          <p:cNvSpPr/>
          <p:nvPr/>
        </p:nvSpPr>
        <p:spPr>
          <a:xfrm>
            <a:off x="1779397" y="250459"/>
            <a:ext cx="5683247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0" spc="0" baseline="0" dirty="0">
                <a:latin typeface="Arial"/>
              </a:rPr>
              <a:t>TH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TU</a:t>
            </a:r>
            <a:r>
              <a:rPr lang="en-US" sz="2795" b="1" i="0" spc="-12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KE</a:t>
            </a:r>
            <a:r>
              <a:rPr lang="en-US" sz="2795" b="1" i="0" spc="-12" baseline="0" dirty="0">
                <a:latin typeface="Arial"/>
              </a:rPr>
              <a:t>G</a:t>
            </a:r>
            <a:r>
              <a:rPr lang="en-US" sz="2795" b="1" i="0" spc="0" baseline="0" dirty="0">
                <a:latin typeface="Arial"/>
              </a:rPr>
              <a:t>E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AIRMEN STOR</a:t>
            </a:r>
            <a:r>
              <a:rPr lang="en-US" sz="2795" b="1" i="0" spc="-12" baseline="0" dirty="0">
                <a:latin typeface="Arial"/>
              </a:rPr>
              <a:t>Y</a:t>
            </a:r>
            <a:r>
              <a:rPr lang="en-US" sz="2795" b="1" i="0" spc="0" baseline="0" dirty="0">
                <a:latin typeface="Arial"/>
              </a:rPr>
              <a:t> </a:t>
            </a:r>
          </a:p>
        </p:txBody>
      </p:sp>
      <p:sp>
        <p:nvSpPr>
          <p:cNvPr id="366" name="Rectangle 366"/>
          <p:cNvSpPr/>
          <p:nvPr/>
        </p:nvSpPr>
        <p:spPr>
          <a:xfrm>
            <a:off x="548640" y="961706"/>
            <a:ext cx="5632999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RAMITELLI</a:t>
            </a:r>
            <a:r>
              <a:rPr lang="en-US" sz="2004" b="1" i="0" spc="-23" baseline="0" dirty="0">
                <a:latin typeface="Arial"/>
              </a:rPr>
              <a:t>,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ITALY- 332</a:t>
            </a:r>
            <a:r>
              <a:rPr lang="en-US" sz="2018" b="1" i="0" spc="0" baseline="31434" dirty="0">
                <a:latin typeface="Arial"/>
              </a:rPr>
              <a:t>nd</a:t>
            </a:r>
            <a:r>
              <a:rPr lang="en-US" sz="2004" b="1" i="0" spc="-30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FIGHTER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GROUP:</a:t>
            </a:r>
          </a:p>
        </p:txBody>
      </p:sp>
      <p:sp>
        <p:nvSpPr>
          <p:cNvPr id="367" name="Rectangle 367"/>
          <p:cNvSpPr/>
          <p:nvPr/>
        </p:nvSpPr>
        <p:spPr>
          <a:xfrm>
            <a:off x="1006144" y="4406240"/>
            <a:ext cx="842467" cy="4078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="0" i="0" spc="0" baseline="0" dirty="0">
                <a:latin typeface="Arial"/>
              </a:rPr>
              <a:t>    </a:t>
            </a:r>
            <a:r>
              <a:rPr lang="en-US" sz="2400" b="0" i="0" spc="-15" baseline="0" dirty="0">
                <a:latin typeface="Arial"/>
              </a:rPr>
              <a:t> </a:t>
            </a:r>
            <a:r>
              <a:rPr lang="en-US" sz="2400" b="0" i="0" spc="0" baseline="0" dirty="0">
                <a:latin typeface="Arial"/>
              </a:rPr>
              <a:t> </a:t>
            </a:r>
            <a:r>
              <a:rPr lang="en-US" sz="2400" b="0" i="0" spc="-15" baseline="0" dirty="0">
                <a:latin typeface="Arial"/>
              </a:rPr>
              <a:t> </a:t>
            </a:r>
            <a:r>
              <a:rPr lang="en-US" sz="2400" b="0" i="0" spc="0" baseline="0" dirty="0">
                <a:latin typeface="Arial"/>
              </a:rPr>
              <a:t>   </a:t>
            </a:r>
          </a:p>
        </p:txBody>
      </p:sp>
      <p:sp>
        <p:nvSpPr>
          <p:cNvPr id="368" name="Rectangle 368"/>
          <p:cNvSpPr/>
          <p:nvPr/>
        </p:nvSpPr>
        <p:spPr>
          <a:xfrm>
            <a:off x="3749928" y="1553821"/>
            <a:ext cx="1568972" cy="1696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998" b="1" i="0" spc="0" baseline="0" dirty="0">
                <a:solidFill>
                  <a:srgbClr val="FFFFFF"/>
                </a:solidFill>
                <a:latin typeface="Arial"/>
              </a:rPr>
              <a:t>Dec 29,</a:t>
            </a:r>
            <a:r>
              <a:rPr lang="en-US" sz="998" b="1" i="0" spc="-14" baseline="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998" b="1" i="0" spc="0" baseline="0" dirty="0">
                <a:solidFill>
                  <a:srgbClr val="FFFFFF"/>
                </a:solidFill>
                <a:latin typeface="Arial"/>
              </a:rPr>
              <a:t>1944 –</a:t>
            </a:r>
            <a:r>
              <a:rPr lang="en-US" sz="998" b="1" i="0" spc="-14" baseline="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998" b="1" i="0" spc="0" baseline="0" dirty="0">
                <a:solidFill>
                  <a:srgbClr val="FFFFFF"/>
                </a:solidFill>
                <a:latin typeface="Arial"/>
              </a:rPr>
              <a:t>Jan 4, 1945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Freeform 36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" name="Freeform 370"/>
          <p:cNvSpPr/>
          <p:nvPr/>
        </p:nvSpPr>
        <p:spPr>
          <a:xfrm>
            <a:off x="457200" y="371539"/>
            <a:ext cx="8277225" cy="487363"/>
          </a:xfrm>
          <a:custGeom>
            <a:avLst/>
            <a:gdLst/>
            <a:ahLst/>
            <a:cxnLst/>
            <a:rect l="0" t="0" r="0" b="0"/>
            <a:pathLst>
              <a:path w="8277225" h="487363">
                <a:moveTo>
                  <a:pt x="0" y="487363"/>
                </a:moveTo>
                <a:lnTo>
                  <a:pt x="8277225" y="487363"/>
                </a:lnTo>
                <a:lnTo>
                  <a:pt x="8277225" y="0"/>
                </a:lnTo>
                <a:lnTo>
                  <a:pt x="0" y="0"/>
                </a:lnTo>
                <a:lnTo>
                  <a:pt x="0" y="487363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" name="Freeform 371"/>
          <p:cNvSpPr/>
          <p:nvPr/>
        </p:nvSpPr>
        <p:spPr>
          <a:xfrm>
            <a:off x="457200" y="371539"/>
            <a:ext cx="8277225" cy="487363"/>
          </a:xfrm>
          <a:custGeom>
            <a:avLst/>
            <a:gdLst/>
            <a:ahLst/>
            <a:cxnLst/>
            <a:rect l="0" t="0" r="0" b="0"/>
            <a:pathLst>
              <a:path w="8277225" h="487363">
                <a:moveTo>
                  <a:pt x="0" y="487363"/>
                </a:moveTo>
                <a:lnTo>
                  <a:pt x="8277225" y="487363"/>
                </a:lnTo>
                <a:lnTo>
                  <a:pt x="8277225" y="0"/>
                </a:lnTo>
                <a:lnTo>
                  <a:pt x="0" y="0"/>
                </a:lnTo>
                <a:lnTo>
                  <a:pt x="0" y="487363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" name="Freeform 372"/>
          <p:cNvSpPr/>
          <p:nvPr/>
        </p:nvSpPr>
        <p:spPr>
          <a:xfrm>
            <a:off x="492366" y="990600"/>
            <a:ext cx="8229600" cy="5638800"/>
          </a:xfrm>
          <a:custGeom>
            <a:avLst/>
            <a:gdLst/>
            <a:ahLst/>
            <a:cxnLst/>
            <a:rect l="0" t="0" r="0" b="0"/>
            <a:pathLst>
              <a:path w="8229600" h="5638800">
                <a:moveTo>
                  <a:pt x="0" y="5638800"/>
                </a:moveTo>
                <a:lnTo>
                  <a:pt x="8229600" y="5638800"/>
                </a:lnTo>
                <a:lnTo>
                  <a:pt x="8229600" y="0"/>
                </a:lnTo>
                <a:lnTo>
                  <a:pt x="0" y="0"/>
                </a:lnTo>
                <a:lnTo>
                  <a:pt x="0" y="56388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" name="Freeform 373"/>
          <p:cNvSpPr/>
          <p:nvPr/>
        </p:nvSpPr>
        <p:spPr>
          <a:xfrm>
            <a:off x="492366" y="990600"/>
            <a:ext cx="8229600" cy="5638800"/>
          </a:xfrm>
          <a:custGeom>
            <a:avLst/>
            <a:gdLst/>
            <a:ahLst/>
            <a:cxnLst/>
            <a:rect l="0" t="0" r="0" b="0"/>
            <a:pathLst>
              <a:path w="8229600" h="5638800">
                <a:moveTo>
                  <a:pt x="0" y="5638800"/>
                </a:moveTo>
                <a:lnTo>
                  <a:pt x="8229600" y="5638800"/>
                </a:lnTo>
                <a:lnTo>
                  <a:pt x="8229600" y="0"/>
                </a:lnTo>
                <a:lnTo>
                  <a:pt x="0" y="0"/>
                </a:lnTo>
                <a:lnTo>
                  <a:pt x="0" y="5638800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4" name="Picture 37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750" y="4267200"/>
            <a:ext cx="2737866" cy="1971675"/>
          </a:xfrm>
          <a:prstGeom prst="rect">
            <a:avLst/>
          </a:prstGeom>
          <a:noFill/>
        </p:spPr>
      </p:pic>
      <p:sp>
        <p:nvSpPr>
          <p:cNvPr id="375" name="Freeform 375"/>
          <p:cNvSpPr/>
          <p:nvPr/>
        </p:nvSpPr>
        <p:spPr>
          <a:xfrm>
            <a:off x="637400" y="4260850"/>
            <a:ext cx="2750566" cy="1984375"/>
          </a:xfrm>
          <a:custGeom>
            <a:avLst/>
            <a:gdLst/>
            <a:ahLst/>
            <a:cxnLst/>
            <a:rect l="0" t="0" r="0" b="0"/>
            <a:pathLst>
              <a:path w="2750566" h="1984375">
                <a:moveTo>
                  <a:pt x="0" y="1984375"/>
                </a:moveTo>
                <a:lnTo>
                  <a:pt x="2750566" y="1984375"/>
                </a:lnTo>
                <a:lnTo>
                  <a:pt x="2750566" y="0"/>
                </a:lnTo>
                <a:lnTo>
                  <a:pt x="0" y="0"/>
                </a:lnTo>
                <a:lnTo>
                  <a:pt x="0" y="1984375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6" name="Picture 37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854" y="3852495"/>
            <a:ext cx="2048255" cy="2133600"/>
          </a:xfrm>
          <a:prstGeom prst="rect">
            <a:avLst/>
          </a:prstGeom>
          <a:noFill/>
        </p:spPr>
      </p:pic>
      <p:sp>
        <p:nvSpPr>
          <p:cNvPr id="377" name="Freeform 377"/>
          <p:cNvSpPr/>
          <p:nvPr/>
        </p:nvSpPr>
        <p:spPr>
          <a:xfrm>
            <a:off x="2889504" y="3846145"/>
            <a:ext cx="2060956" cy="2146300"/>
          </a:xfrm>
          <a:custGeom>
            <a:avLst/>
            <a:gdLst/>
            <a:ahLst/>
            <a:cxnLst/>
            <a:rect l="0" t="0" r="0" b="0"/>
            <a:pathLst>
              <a:path w="2060956" h="2146300">
                <a:moveTo>
                  <a:pt x="0" y="2146300"/>
                </a:moveTo>
                <a:lnTo>
                  <a:pt x="2060956" y="2146300"/>
                </a:lnTo>
                <a:lnTo>
                  <a:pt x="2060956" y="0"/>
                </a:lnTo>
                <a:lnTo>
                  <a:pt x="0" y="0"/>
                </a:lnTo>
                <a:lnTo>
                  <a:pt x="0" y="2146300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8" name="Picture 37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3920" y="3559036"/>
            <a:ext cx="2737866" cy="2276475"/>
          </a:xfrm>
          <a:prstGeom prst="rect">
            <a:avLst/>
          </a:prstGeom>
          <a:noFill/>
        </p:spPr>
      </p:pic>
      <p:sp>
        <p:nvSpPr>
          <p:cNvPr id="379" name="Freeform 379"/>
          <p:cNvSpPr/>
          <p:nvPr/>
        </p:nvSpPr>
        <p:spPr>
          <a:xfrm>
            <a:off x="4687570" y="3552686"/>
            <a:ext cx="2750566" cy="2289175"/>
          </a:xfrm>
          <a:custGeom>
            <a:avLst/>
            <a:gdLst/>
            <a:ahLst/>
            <a:cxnLst/>
            <a:rect l="0" t="0" r="0" b="0"/>
            <a:pathLst>
              <a:path w="2750566" h="2289175">
                <a:moveTo>
                  <a:pt x="0" y="2289175"/>
                </a:moveTo>
                <a:lnTo>
                  <a:pt x="2750566" y="2289175"/>
                </a:lnTo>
                <a:lnTo>
                  <a:pt x="2750566" y="0"/>
                </a:lnTo>
                <a:lnTo>
                  <a:pt x="0" y="0"/>
                </a:lnTo>
                <a:lnTo>
                  <a:pt x="0" y="2289175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0" name="Picture 38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980" y="5038687"/>
            <a:ext cx="2579751" cy="1447800"/>
          </a:xfrm>
          <a:prstGeom prst="rect">
            <a:avLst/>
          </a:prstGeom>
          <a:noFill/>
        </p:spPr>
      </p:pic>
      <p:sp>
        <p:nvSpPr>
          <p:cNvPr id="381" name="Freeform 381"/>
          <p:cNvSpPr/>
          <p:nvPr/>
        </p:nvSpPr>
        <p:spPr>
          <a:xfrm>
            <a:off x="5937630" y="5032337"/>
            <a:ext cx="2592452" cy="1460500"/>
          </a:xfrm>
          <a:custGeom>
            <a:avLst/>
            <a:gdLst/>
            <a:ahLst/>
            <a:cxnLst/>
            <a:rect l="0" t="0" r="0" b="0"/>
            <a:pathLst>
              <a:path w="2592452" h="1460500">
                <a:moveTo>
                  <a:pt x="0" y="1460500"/>
                </a:moveTo>
                <a:lnTo>
                  <a:pt x="2592452" y="1460500"/>
                </a:lnTo>
                <a:lnTo>
                  <a:pt x="2592452" y="0"/>
                </a:lnTo>
                <a:lnTo>
                  <a:pt x="0" y="0"/>
                </a:lnTo>
                <a:lnTo>
                  <a:pt x="0" y="1460500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" name="Rectangle 382"/>
          <p:cNvSpPr/>
          <p:nvPr/>
        </p:nvSpPr>
        <p:spPr>
          <a:xfrm>
            <a:off x="1802257" y="347487"/>
            <a:ext cx="5683247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0" spc="0" baseline="0" dirty="0">
                <a:latin typeface="Arial"/>
              </a:rPr>
              <a:t>TH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TU</a:t>
            </a:r>
            <a:r>
              <a:rPr lang="en-US" sz="2795" b="1" i="0" spc="-12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KE</a:t>
            </a:r>
            <a:r>
              <a:rPr lang="en-US" sz="2795" b="1" i="0" spc="-12" baseline="0" dirty="0">
                <a:latin typeface="Arial"/>
              </a:rPr>
              <a:t>G</a:t>
            </a:r>
            <a:r>
              <a:rPr lang="en-US" sz="2795" b="1" i="0" spc="0" baseline="0" dirty="0">
                <a:latin typeface="Arial"/>
              </a:rPr>
              <a:t>E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AIRMEN STOR</a:t>
            </a:r>
            <a:r>
              <a:rPr lang="en-US" sz="2795" b="1" i="0" spc="-12" baseline="0" dirty="0">
                <a:latin typeface="Arial"/>
              </a:rPr>
              <a:t>Y</a:t>
            </a:r>
            <a:r>
              <a:rPr lang="en-US" sz="2795" b="1" i="0" spc="0" baseline="0" dirty="0">
                <a:latin typeface="Arial"/>
              </a:rPr>
              <a:t> </a:t>
            </a:r>
          </a:p>
        </p:txBody>
      </p:sp>
      <p:sp>
        <p:nvSpPr>
          <p:cNvPr id="383" name="Rectangle 383"/>
          <p:cNvSpPr/>
          <p:nvPr/>
        </p:nvSpPr>
        <p:spPr>
          <a:xfrm>
            <a:off x="583996" y="996377"/>
            <a:ext cx="3196189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COMBAT</a:t>
            </a:r>
            <a:r>
              <a:rPr lang="en-US" sz="2004" b="1" i="0" spc="-25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P</a:t>
            </a:r>
            <a:r>
              <a:rPr lang="en-US" sz="2004" b="1" i="0" spc="-11" baseline="0" dirty="0">
                <a:latin typeface="Arial"/>
              </a:rPr>
              <a:t>E</a:t>
            </a:r>
            <a:r>
              <a:rPr lang="en-US" sz="2004" b="1" i="0" spc="0" baseline="0" dirty="0">
                <a:latin typeface="Arial"/>
              </a:rPr>
              <a:t>RSONNEL:</a:t>
            </a:r>
          </a:p>
        </p:txBody>
      </p:sp>
      <p:sp>
        <p:nvSpPr>
          <p:cNvPr id="384" name="Rectangle 384"/>
          <p:cNvSpPr/>
          <p:nvPr/>
        </p:nvSpPr>
        <p:spPr>
          <a:xfrm>
            <a:off x="1041196" y="1360882"/>
            <a:ext cx="7429550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5029784" algn="l"/>
                <a:tab pos="5944565" algn="l"/>
                <a:tab pos="6858965" algn="l"/>
              </a:tabLst>
            </a:pPr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Total</a:t>
            </a:r>
            <a:r>
              <a:rPr lang="en-US" sz="1800" b="0" i="0" spc="-13" baseline="0" dirty="0">
                <a:latin typeface="Arial"/>
              </a:rPr>
              <a:t> </a:t>
            </a:r>
            <a:r>
              <a:rPr lang="en-US" sz="1800" b="0" i="0" spc="0" baseline="0" dirty="0">
                <a:latin typeface="Arial"/>
              </a:rPr>
              <a:t>number of pilots deplo</a:t>
            </a:r>
            <a:r>
              <a:rPr lang="en-US" sz="1800" b="0" i="0" spc="-29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ed overseas 	 	 	   450</a:t>
            </a:r>
          </a:p>
        </p:txBody>
      </p:sp>
      <p:sp>
        <p:nvSpPr>
          <p:cNvPr id="385" name="Rectangle 385"/>
          <p:cNvSpPr/>
          <p:nvPr/>
        </p:nvSpPr>
        <p:spPr>
          <a:xfrm>
            <a:off x="1041196" y="1690066"/>
            <a:ext cx="7429720" cy="96461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200730" algn="l"/>
                <a:tab pos="4115384" algn="l"/>
                <a:tab pos="5029784" algn="l"/>
                <a:tab pos="5944565" algn="l"/>
                <a:tab pos="6858965" algn="l"/>
              </a:tabLst>
            </a:pPr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Total</a:t>
            </a:r>
            <a:r>
              <a:rPr lang="en-US" sz="1800" b="0" i="0" spc="-13" baseline="0" dirty="0">
                <a:latin typeface="Arial"/>
              </a:rPr>
              <a:t> </a:t>
            </a:r>
            <a:r>
              <a:rPr lang="en-US" sz="1800" b="0" i="0" spc="0" baseline="0" dirty="0">
                <a:latin typeface="Arial"/>
              </a:rPr>
              <a:t>Killed In Action 	 	 	 	 	     66</a:t>
            </a:r>
          </a:p>
          <a:p>
            <a:pPr marL="0">
              <a:lnSpc>
                <a:spcPts val="2592"/>
              </a:lnSpc>
              <a:tabLst>
                <a:tab pos="3200730" algn="l"/>
                <a:tab pos="4115384" algn="l"/>
                <a:tab pos="5029784" algn="l"/>
                <a:tab pos="5944565" algn="l"/>
                <a:tab pos="6858965" algn="l"/>
              </a:tabLst>
            </a:pPr>
            <a:r>
              <a:rPr lang="en-US" sz="1802" b="0" i="0" spc="1253" baseline="0" dirty="0">
                <a:latin typeface="ArialMT"/>
              </a:rPr>
              <a:t>–</a:t>
            </a:r>
            <a:r>
              <a:rPr lang="en-US" sz="1802" b="0" i="0" spc="0" baseline="0" dirty="0">
                <a:latin typeface="Arial"/>
              </a:rPr>
              <a:t>Total Prisoners of War 	 	 	 	 	     32</a:t>
            </a:r>
          </a:p>
          <a:p>
            <a:pPr marL="0">
              <a:lnSpc>
                <a:spcPts val="2594"/>
              </a:lnSpc>
              <a:tabLst>
                <a:tab pos="5944565" algn="l"/>
                <a:tab pos="6858965" algn="l"/>
              </a:tabLst>
            </a:pPr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Total</a:t>
            </a:r>
            <a:r>
              <a:rPr lang="en-US" sz="1800" b="0" i="0" spc="-13" baseline="0" dirty="0">
                <a:latin typeface="Arial"/>
              </a:rPr>
              <a:t> </a:t>
            </a:r>
            <a:r>
              <a:rPr lang="en-US" sz="1800" b="0" i="0" spc="0" baseline="0" dirty="0">
                <a:latin typeface="Arial"/>
              </a:rPr>
              <a:t>number of pilots graduated from Tuskegee 	 	   996</a:t>
            </a:r>
          </a:p>
        </p:txBody>
      </p:sp>
      <p:sp>
        <p:nvSpPr>
          <p:cNvPr id="386" name="Rectangle 386"/>
          <p:cNvSpPr/>
          <p:nvPr/>
        </p:nvSpPr>
        <p:spPr>
          <a:xfrm>
            <a:off x="583996" y="2898711"/>
            <a:ext cx="6069227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COMBAT</a:t>
            </a:r>
            <a:r>
              <a:rPr lang="en-US" sz="2004" b="1" i="0" spc="-25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P</a:t>
            </a:r>
            <a:r>
              <a:rPr lang="en-US" sz="2004" b="1" i="0" spc="-11" baseline="0" dirty="0">
                <a:latin typeface="Arial"/>
              </a:rPr>
              <a:t>E</a:t>
            </a:r>
            <a:r>
              <a:rPr lang="en-US" sz="2004" b="1" i="0" spc="0" baseline="0" dirty="0">
                <a:latin typeface="Arial"/>
              </a:rPr>
              <a:t>RFORMANCE </a:t>
            </a:r>
            <a:r>
              <a:rPr lang="en-US" sz="1800" b="0" i="0" spc="0" baseline="0" dirty="0">
                <a:latin typeface="Arial"/>
              </a:rPr>
              <a:t>(12</a:t>
            </a:r>
            <a:r>
              <a:rPr lang="en-US" sz="1818" b="0" i="0" spc="0" baseline="31402" dirty="0">
                <a:latin typeface="Arial"/>
              </a:rPr>
              <a:t>th</a:t>
            </a:r>
            <a:r>
              <a:rPr lang="en-US" sz="1800" b="0" i="0" spc="0" baseline="0" dirty="0">
                <a:latin typeface="Arial"/>
              </a:rPr>
              <a:t> and 15</a:t>
            </a:r>
            <a:r>
              <a:rPr lang="en-US" sz="1818" b="0" i="0" spc="0" baseline="31402" dirty="0">
                <a:latin typeface="Arial"/>
              </a:rPr>
              <a:t>th</a:t>
            </a:r>
            <a:r>
              <a:rPr lang="en-US" sz="1800" b="0" i="0" spc="0" baseline="0" dirty="0">
                <a:latin typeface="Arial"/>
              </a:rPr>
              <a:t> Air Force):</a:t>
            </a:r>
          </a:p>
        </p:txBody>
      </p:sp>
      <p:sp>
        <p:nvSpPr>
          <p:cNvPr id="387" name="Rectangle 387"/>
          <p:cNvSpPr/>
          <p:nvPr/>
        </p:nvSpPr>
        <p:spPr>
          <a:xfrm>
            <a:off x="1041196" y="3263215"/>
            <a:ext cx="7430236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6330" algn="l"/>
                <a:tab pos="3200730" algn="l"/>
                <a:tab pos="4115384" algn="l"/>
                <a:tab pos="5029784" algn="l"/>
                <a:tab pos="5944565" algn="l"/>
                <a:tab pos="6858965" algn="l"/>
              </a:tabLst>
            </a:pPr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Total</a:t>
            </a:r>
            <a:r>
              <a:rPr lang="en-US" sz="1800" b="0" i="0" spc="-13" baseline="0" dirty="0">
                <a:latin typeface="Arial"/>
              </a:rPr>
              <a:t> </a:t>
            </a:r>
            <a:r>
              <a:rPr lang="en-US" sz="1800" b="0" i="0" spc="0" baseline="0" dirty="0">
                <a:latin typeface="Arial"/>
              </a:rPr>
              <a:t>missions: 	 	 	 	 	 	1,578</a:t>
            </a:r>
          </a:p>
        </p:txBody>
      </p:sp>
      <p:sp>
        <p:nvSpPr>
          <p:cNvPr id="388" name="Rectangle 388"/>
          <p:cNvSpPr/>
          <p:nvPr/>
        </p:nvSpPr>
        <p:spPr>
          <a:xfrm>
            <a:off x="1041196" y="3592653"/>
            <a:ext cx="7467575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6330" algn="l"/>
                <a:tab pos="3200730" algn="l"/>
                <a:tab pos="4115384" algn="l"/>
                <a:tab pos="5029784" algn="l"/>
                <a:tab pos="5944565" algn="l"/>
              </a:tabLst>
            </a:pPr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Total</a:t>
            </a:r>
            <a:r>
              <a:rPr lang="en-US" sz="1800" b="0" i="0" spc="-13" baseline="0" dirty="0">
                <a:latin typeface="Arial"/>
              </a:rPr>
              <a:t> </a:t>
            </a:r>
            <a:r>
              <a:rPr lang="en-US" sz="1800" b="0" i="0" spc="0" baseline="0" dirty="0">
                <a:latin typeface="Arial"/>
              </a:rPr>
              <a:t>sorties: 	 	 	 	 	            15, 533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Freeform 38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" name="Freeform 390"/>
          <p:cNvSpPr/>
          <p:nvPr/>
        </p:nvSpPr>
        <p:spPr>
          <a:xfrm>
            <a:off x="381000" y="152337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" name="Freeform 391"/>
          <p:cNvSpPr/>
          <p:nvPr/>
        </p:nvSpPr>
        <p:spPr>
          <a:xfrm>
            <a:off x="381000" y="152337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" name="Freeform 392"/>
          <p:cNvSpPr/>
          <p:nvPr/>
        </p:nvSpPr>
        <p:spPr>
          <a:xfrm>
            <a:off x="381000" y="838200"/>
            <a:ext cx="8229600" cy="5867400"/>
          </a:xfrm>
          <a:custGeom>
            <a:avLst/>
            <a:gdLst/>
            <a:ahLst/>
            <a:cxnLst/>
            <a:rect l="0" t="0" r="0" b="0"/>
            <a:pathLst>
              <a:path w="8229600" h="5867400">
                <a:moveTo>
                  <a:pt x="0" y="5867400"/>
                </a:moveTo>
                <a:lnTo>
                  <a:pt x="8229600" y="5867400"/>
                </a:lnTo>
                <a:lnTo>
                  <a:pt x="8229600" y="0"/>
                </a:lnTo>
                <a:lnTo>
                  <a:pt x="0" y="0"/>
                </a:lnTo>
                <a:lnTo>
                  <a:pt x="0" y="58674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" name="Freeform 393"/>
          <p:cNvSpPr/>
          <p:nvPr/>
        </p:nvSpPr>
        <p:spPr>
          <a:xfrm>
            <a:off x="381000" y="838200"/>
            <a:ext cx="8229600" cy="5867400"/>
          </a:xfrm>
          <a:custGeom>
            <a:avLst/>
            <a:gdLst/>
            <a:ahLst/>
            <a:cxnLst/>
            <a:rect l="0" t="0" r="0" b="0"/>
            <a:pathLst>
              <a:path w="8229600" h="5867400">
                <a:moveTo>
                  <a:pt x="0" y="5867400"/>
                </a:moveTo>
                <a:lnTo>
                  <a:pt x="8229600" y="5867400"/>
                </a:lnTo>
                <a:lnTo>
                  <a:pt x="8229600" y="0"/>
                </a:lnTo>
                <a:lnTo>
                  <a:pt x="0" y="0"/>
                </a:lnTo>
                <a:lnTo>
                  <a:pt x="0" y="5867400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" name="Freeform 394"/>
          <p:cNvSpPr/>
          <p:nvPr/>
        </p:nvSpPr>
        <p:spPr>
          <a:xfrm>
            <a:off x="472440" y="1456944"/>
            <a:ext cx="961644" cy="21336"/>
          </a:xfrm>
          <a:custGeom>
            <a:avLst/>
            <a:gdLst/>
            <a:ahLst/>
            <a:cxnLst/>
            <a:rect l="0" t="0" r="0" b="0"/>
            <a:pathLst>
              <a:path w="961644" h="21336">
                <a:moveTo>
                  <a:pt x="0" y="21336"/>
                </a:moveTo>
                <a:lnTo>
                  <a:pt x="961644" y="21336"/>
                </a:lnTo>
                <a:lnTo>
                  <a:pt x="961644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" name="Freeform 395"/>
          <p:cNvSpPr/>
          <p:nvPr/>
        </p:nvSpPr>
        <p:spPr>
          <a:xfrm>
            <a:off x="3558540" y="1456944"/>
            <a:ext cx="1261872" cy="21336"/>
          </a:xfrm>
          <a:custGeom>
            <a:avLst/>
            <a:gdLst/>
            <a:ahLst/>
            <a:cxnLst/>
            <a:rect l="0" t="0" r="0" b="0"/>
            <a:pathLst>
              <a:path w="1261872" h="21336">
                <a:moveTo>
                  <a:pt x="0" y="21336"/>
                </a:moveTo>
                <a:lnTo>
                  <a:pt x="1261872" y="21336"/>
                </a:lnTo>
                <a:lnTo>
                  <a:pt x="1261872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" name="Freeform 396"/>
          <p:cNvSpPr/>
          <p:nvPr/>
        </p:nvSpPr>
        <p:spPr>
          <a:xfrm>
            <a:off x="5558028" y="1456944"/>
            <a:ext cx="1042416" cy="21336"/>
          </a:xfrm>
          <a:custGeom>
            <a:avLst/>
            <a:gdLst/>
            <a:ahLst/>
            <a:cxnLst/>
            <a:rect l="0" t="0" r="0" b="0"/>
            <a:pathLst>
              <a:path w="1042416" h="21336">
                <a:moveTo>
                  <a:pt x="0" y="21336"/>
                </a:moveTo>
                <a:lnTo>
                  <a:pt x="1042416" y="21336"/>
                </a:lnTo>
                <a:lnTo>
                  <a:pt x="1042416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" name="Freeform 397"/>
          <p:cNvSpPr/>
          <p:nvPr/>
        </p:nvSpPr>
        <p:spPr>
          <a:xfrm>
            <a:off x="7635240" y="1456944"/>
            <a:ext cx="669036" cy="21336"/>
          </a:xfrm>
          <a:custGeom>
            <a:avLst/>
            <a:gdLst/>
            <a:ahLst/>
            <a:cxnLst/>
            <a:rect l="0" t="0" r="0" b="0"/>
            <a:pathLst>
              <a:path w="669036" h="21336">
                <a:moveTo>
                  <a:pt x="0" y="21336"/>
                </a:moveTo>
                <a:lnTo>
                  <a:pt x="669036" y="21336"/>
                </a:lnTo>
                <a:lnTo>
                  <a:pt x="669036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8" name="Picture 39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7178" y="3888233"/>
            <a:ext cx="2479420" cy="1979167"/>
          </a:xfrm>
          <a:prstGeom prst="rect">
            <a:avLst/>
          </a:prstGeom>
          <a:noFill/>
        </p:spPr>
      </p:pic>
      <p:sp>
        <p:nvSpPr>
          <p:cNvPr id="399" name="Freeform 399"/>
          <p:cNvSpPr/>
          <p:nvPr/>
        </p:nvSpPr>
        <p:spPr>
          <a:xfrm>
            <a:off x="4600828" y="3881883"/>
            <a:ext cx="2492121" cy="1991867"/>
          </a:xfrm>
          <a:custGeom>
            <a:avLst/>
            <a:gdLst/>
            <a:ahLst/>
            <a:cxnLst/>
            <a:rect l="0" t="0" r="0" b="0"/>
            <a:pathLst>
              <a:path w="2492121" h="1991867">
                <a:moveTo>
                  <a:pt x="0" y="1991867"/>
                </a:moveTo>
                <a:lnTo>
                  <a:pt x="2492121" y="1991867"/>
                </a:lnTo>
                <a:lnTo>
                  <a:pt x="2492121" y="0"/>
                </a:lnTo>
                <a:lnTo>
                  <a:pt x="0" y="0"/>
                </a:lnTo>
                <a:lnTo>
                  <a:pt x="0" y="1991867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" name="Rectangle 400"/>
          <p:cNvSpPr/>
          <p:nvPr/>
        </p:nvSpPr>
        <p:spPr>
          <a:xfrm>
            <a:off x="1703197" y="128285"/>
            <a:ext cx="5683247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0" spc="0" baseline="0" dirty="0">
                <a:latin typeface="Arial"/>
              </a:rPr>
              <a:t>TH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TU</a:t>
            </a:r>
            <a:r>
              <a:rPr lang="en-US" sz="2795" b="1" i="0" spc="-12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KE</a:t>
            </a:r>
            <a:r>
              <a:rPr lang="en-US" sz="2795" b="1" i="0" spc="-12" baseline="0" dirty="0">
                <a:latin typeface="Arial"/>
              </a:rPr>
              <a:t>G</a:t>
            </a:r>
            <a:r>
              <a:rPr lang="en-US" sz="2795" b="1" i="0" spc="0" baseline="0" dirty="0">
                <a:latin typeface="Arial"/>
              </a:rPr>
              <a:t>E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AIRMEN STOR</a:t>
            </a:r>
            <a:r>
              <a:rPr lang="en-US" sz="2795" b="1" i="0" spc="-12" baseline="0" dirty="0">
                <a:latin typeface="Arial"/>
              </a:rPr>
              <a:t>Y</a:t>
            </a:r>
            <a:r>
              <a:rPr lang="en-US" sz="2795" b="1" i="0" spc="0" baseline="0" dirty="0">
                <a:latin typeface="Arial"/>
              </a:rPr>
              <a:t> </a:t>
            </a:r>
          </a:p>
        </p:txBody>
      </p:sp>
      <p:sp>
        <p:nvSpPr>
          <p:cNvPr id="401" name="Rectangle 401"/>
          <p:cNvSpPr/>
          <p:nvPr/>
        </p:nvSpPr>
        <p:spPr>
          <a:xfrm>
            <a:off x="472440" y="843977"/>
            <a:ext cx="2801192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COMBAT</a:t>
            </a:r>
            <a:r>
              <a:rPr lang="en-US" sz="2004" b="1" i="0" spc="-25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RESULTS:</a:t>
            </a:r>
          </a:p>
        </p:txBody>
      </p:sp>
      <p:sp>
        <p:nvSpPr>
          <p:cNvPr id="402" name="Rectangle 402"/>
          <p:cNvSpPr/>
          <p:nvPr/>
        </p:nvSpPr>
        <p:spPr>
          <a:xfrm>
            <a:off x="472440" y="1207226"/>
            <a:ext cx="7833359" cy="2712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829054" algn="l"/>
                <a:tab pos="2743835" algn="l"/>
                <a:tab pos="4572634" algn="l"/>
              </a:tabLst>
            </a:pPr>
            <a:r>
              <a:rPr lang="en-US" sz="1596" b="1" i="0" spc="0" baseline="0" dirty="0">
                <a:latin typeface="Arial"/>
              </a:rPr>
              <a:t>T</a:t>
            </a:r>
            <a:r>
              <a:rPr lang="en-US" sz="1596" b="1" i="0" spc="-52" baseline="0" dirty="0">
                <a:latin typeface="Arial"/>
              </a:rPr>
              <a:t>A</a:t>
            </a:r>
            <a:r>
              <a:rPr lang="en-US" sz="1596" b="1" i="0" spc="0" baseline="0" dirty="0">
                <a:latin typeface="Arial"/>
              </a:rPr>
              <a:t>RGETS 	 	      DESTROYED 	         D</a:t>
            </a:r>
            <a:r>
              <a:rPr lang="en-US" sz="1596" b="1" i="0" spc="-48" baseline="0" dirty="0">
                <a:latin typeface="Arial"/>
              </a:rPr>
              <a:t>A</a:t>
            </a:r>
            <a:r>
              <a:rPr lang="en-US" sz="1596" b="1" i="0" spc="0" baseline="0" dirty="0">
                <a:latin typeface="Arial"/>
              </a:rPr>
              <a:t>M</a:t>
            </a:r>
            <a:r>
              <a:rPr lang="en-US" sz="1596" b="1" i="0" spc="-13" baseline="0" dirty="0">
                <a:latin typeface="Arial"/>
              </a:rPr>
              <a:t>A</a:t>
            </a:r>
            <a:r>
              <a:rPr lang="en-US" sz="1596" b="1" i="0" spc="0" baseline="0" dirty="0">
                <a:latin typeface="Arial"/>
              </a:rPr>
              <a:t>GED                  TOT</a:t>
            </a:r>
            <a:r>
              <a:rPr lang="en-US" sz="1596" b="1" i="0" spc="-48" baseline="0" dirty="0">
                <a:latin typeface="Arial"/>
              </a:rPr>
              <a:t>A</a:t>
            </a:r>
            <a:r>
              <a:rPr lang="en-US" sz="1596" b="1" i="0" spc="0" baseline="0" dirty="0">
                <a:latin typeface="Arial"/>
              </a:rPr>
              <a:t>L</a:t>
            </a:r>
          </a:p>
        </p:txBody>
      </p:sp>
      <p:sp>
        <p:nvSpPr>
          <p:cNvPr id="403" name="Rectangle 403"/>
          <p:cNvSpPr/>
          <p:nvPr/>
        </p:nvSpPr>
        <p:spPr>
          <a:xfrm>
            <a:off x="586740" y="1499834"/>
            <a:ext cx="7940761" cy="20272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14754" algn="l"/>
                <a:tab pos="2629535" algn="l"/>
                <a:tab pos="3543934" algn="l"/>
                <a:tab pos="4458334" algn="l"/>
                <a:tab pos="5372988" algn="l"/>
                <a:tab pos="6287389" algn="l"/>
                <a:tab pos="7202169" algn="l"/>
              </a:tabLst>
            </a:pPr>
            <a:r>
              <a:rPr lang="en-US" sz="1596" b="0" i="0" spc="0" baseline="0" dirty="0">
                <a:latin typeface="Arial"/>
              </a:rPr>
              <a:t>Aircraft (Aerial) 	 	 	111 	 	  25 	 	136</a:t>
            </a:r>
          </a:p>
          <a:p>
            <a:pPr marL="0">
              <a:lnSpc>
                <a:spcPts val="2304"/>
              </a:lnSpc>
              <a:tabLst>
                <a:tab pos="1714754" algn="l"/>
                <a:tab pos="2629535" algn="l"/>
                <a:tab pos="3543934" algn="l"/>
                <a:tab pos="4458334" algn="l"/>
                <a:tab pos="5372988" algn="l"/>
                <a:tab pos="6287389" algn="l"/>
                <a:tab pos="7202169" algn="l"/>
              </a:tabLst>
            </a:pPr>
            <a:r>
              <a:rPr lang="en-US" sz="1596" b="0" i="0" spc="0" baseline="0" dirty="0">
                <a:latin typeface="Arial"/>
              </a:rPr>
              <a:t>Aircraft (Ground) 	 	 	150 	 	173 	 	323</a:t>
            </a:r>
          </a:p>
          <a:p>
            <a:pPr marL="0">
              <a:lnSpc>
                <a:spcPts val="2306"/>
              </a:lnSpc>
              <a:tabLst>
                <a:tab pos="1714754" algn="l"/>
                <a:tab pos="2629535" algn="l"/>
                <a:tab pos="3543934" algn="l"/>
                <a:tab pos="4458334" algn="l"/>
                <a:tab pos="5372988" algn="l"/>
                <a:tab pos="6287389" algn="l"/>
                <a:tab pos="7202169" algn="l"/>
              </a:tabLst>
            </a:pPr>
            <a:r>
              <a:rPr lang="en-US" sz="1596" b="0" i="0" spc="0" baseline="0" dirty="0">
                <a:latin typeface="Arial"/>
              </a:rPr>
              <a:t>Barges and boats 	 	 	  16 	 	  24 	 	  40       </a:t>
            </a:r>
          </a:p>
          <a:p>
            <a:pPr marL="0">
              <a:lnSpc>
                <a:spcPts val="2304"/>
              </a:lnSpc>
              <a:tabLst>
                <a:tab pos="2629535" algn="l"/>
                <a:tab pos="4458334" algn="l"/>
                <a:tab pos="5372988" algn="l"/>
                <a:tab pos="6287389" algn="l"/>
                <a:tab pos="7202169" algn="l"/>
              </a:tabLst>
            </a:pPr>
            <a:r>
              <a:rPr lang="en-US" sz="1596" b="0" i="0" spc="0" baseline="0" dirty="0">
                <a:latin typeface="Arial"/>
              </a:rPr>
              <a:t>Box cars/other rolling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stock 	                  58 	 	561 	 	619</a:t>
            </a:r>
          </a:p>
          <a:p>
            <a:pPr marL="0">
              <a:lnSpc>
                <a:spcPts val="2304"/>
              </a:lnSpc>
              <a:tabLst>
                <a:tab pos="2629535" algn="l"/>
                <a:tab pos="3543934" algn="l"/>
                <a:tab pos="4458334" algn="l"/>
                <a:tab pos="5372988" algn="l"/>
                <a:tab pos="6287389" algn="l"/>
              </a:tabLst>
            </a:pPr>
            <a:r>
              <a:rPr lang="en-US" sz="1596" b="0" i="0" spc="0" baseline="0" dirty="0">
                <a:latin typeface="Arial"/>
              </a:rPr>
              <a:t>Buildings</a:t>
            </a:r>
            <a:r>
              <a:rPr lang="en-US" sz="1596" b="0" i="0" spc="-36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and factories 	 	    0 	 	  23 	                  23</a:t>
            </a:r>
          </a:p>
          <a:p>
            <a:pPr marL="0">
              <a:lnSpc>
                <a:spcPts val="2303"/>
              </a:lnSpc>
              <a:tabLst>
                <a:tab pos="2629535" algn="l"/>
                <a:tab pos="3543934" algn="l"/>
                <a:tab pos="4458334" algn="l"/>
                <a:tab pos="5372988" algn="l"/>
                <a:tab pos="6287389" algn="l"/>
              </a:tabLst>
            </a:pPr>
            <a:r>
              <a:rPr lang="en-US" sz="1596" b="0" i="0" spc="0" baseline="0" dirty="0">
                <a:latin typeface="Arial"/>
              </a:rPr>
              <a:t>Gun emplacements 	 	    3 	 	    0 	                    3</a:t>
            </a:r>
          </a:p>
          <a:p>
            <a:pPr marL="0">
              <a:lnSpc>
                <a:spcPts val="2304"/>
              </a:lnSpc>
              <a:tabLst>
                <a:tab pos="1714754" algn="l"/>
                <a:tab pos="2629535" algn="l"/>
                <a:tab pos="3543934" algn="l"/>
                <a:tab pos="4458334" algn="l"/>
                <a:tab pos="5372988" algn="l"/>
              </a:tabLst>
            </a:pPr>
            <a:r>
              <a:rPr lang="en-US" sz="1596" b="1" i="0" spc="0" baseline="0" dirty="0">
                <a:latin typeface="Arial"/>
              </a:rPr>
              <a:t>Na</a:t>
            </a:r>
            <a:r>
              <a:rPr lang="en-US" sz="1596" b="1" i="0" spc="-23" baseline="0" dirty="0">
                <a:latin typeface="Arial"/>
              </a:rPr>
              <a:t>v</a:t>
            </a:r>
            <a:r>
              <a:rPr lang="en-US" sz="1596" b="1" i="0" spc="-36" baseline="0" dirty="0">
                <a:latin typeface="Arial"/>
              </a:rPr>
              <a:t>y</a:t>
            </a:r>
            <a:r>
              <a:rPr lang="en-US" sz="1596" b="1" i="0" spc="0" baseline="0" dirty="0">
                <a:latin typeface="Arial"/>
              </a:rPr>
              <a:t> Destro</a:t>
            </a:r>
            <a:r>
              <a:rPr lang="en-US" sz="1596" b="1" i="0" spc="-39" baseline="0" dirty="0">
                <a:latin typeface="Arial"/>
              </a:rPr>
              <a:t>y</a:t>
            </a:r>
            <a:r>
              <a:rPr lang="en-US" sz="1596" b="1" i="0" spc="0" baseline="0" dirty="0">
                <a:latin typeface="Arial"/>
              </a:rPr>
              <a:t>er 	 	 	    1 	 	    0                              1   </a:t>
            </a:r>
          </a:p>
        </p:txBody>
      </p:sp>
      <p:sp>
        <p:nvSpPr>
          <p:cNvPr id="404" name="Rectangle 404"/>
          <p:cNvSpPr/>
          <p:nvPr/>
        </p:nvSpPr>
        <p:spPr>
          <a:xfrm>
            <a:off x="586740" y="3880420"/>
            <a:ext cx="3724697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554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AWARD</a:t>
            </a:r>
            <a:r>
              <a:rPr lang="en-US" sz="2004" b="1" i="0" spc="-16" baseline="0" dirty="0">
                <a:latin typeface="Arial"/>
              </a:rPr>
              <a:t>S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&amp; DECORATIONS:</a:t>
            </a:r>
          </a:p>
        </p:txBody>
      </p:sp>
      <p:sp>
        <p:nvSpPr>
          <p:cNvPr id="405" name="Rectangle 405"/>
          <p:cNvSpPr/>
          <p:nvPr/>
        </p:nvSpPr>
        <p:spPr>
          <a:xfrm>
            <a:off x="472440" y="4249155"/>
            <a:ext cx="7657766" cy="3731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829054" algn="l"/>
                <a:tab pos="2743835" algn="l"/>
                <a:tab pos="3658234" algn="l"/>
                <a:tab pos="4572634" algn="l"/>
                <a:tab pos="5487288" algn="l"/>
                <a:tab pos="6401689" algn="l"/>
                <a:tab pos="7316469" algn="l"/>
              </a:tabLst>
            </a:pPr>
            <a:r>
              <a:rPr lang="en-US" sz="2195" b="0" i="0" spc="0" baseline="0" dirty="0">
                <a:latin typeface="Arial"/>
              </a:rPr>
              <a:t>  </a:t>
            </a:r>
            <a:r>
              <a:rPr lang="en-US" sz="1596" b="0" i="0" spc="0" baseline="0" dirty="0">
                <a:latin typeface="Arial"/>
              </a:rPr>
              <a:t>Legion of Merit 	 	 	 	 	 	   	    1</a:t>
            </a:r>
          </a:p>
        </p:txBody>
      </p:sp>
      <p:sp>
        <p:nvSpPr>
          <p:cNvPr id="406" name="Rectangle 406"/>
          <p:cNvSpPr/>
          <p:nvPr/>
        </p:nvSpPr>
        <p:spPr>
          <a:xfrm>
            <a:off x="472440" y="4646005"/>
            <a:ext cx="7735168" cy="11493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829054" algn="l"/>
                <a:tab pos="2743835" algn="l"/>
                <a:tab pos="3658234" algn="l"/>
                <a:tab pos="4572634" algn="l"/>
                <a:tab pos="5487288" algn="l"/>
                <a:tab pos="6401689" algn="l"/>
                <a:tab pos="7316469" algn="l"/>
              </a:tabLst>
            </a:pPr>
            <a:r>
              <a:rPr lang="en-US" sz="1596" b="0" i="0" spc="0" baseline="0" dirty="0">
                <a:latin typeface="Arial"/>
              </a:rPr>
              <a:t>   Silver</a:t>
            </a:r>
            <a:r>
              <a:rPr lang="en-US" sz="1596" b="0" i="0" spc="-15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Star 	 	 	 	 	 	 	    1</a:t>
            </a:r>
          </a:p>
          <a:p>
            <a:pPr marL="0">
              <a:lnSpc>
                <a:spcPts val="2303"/>
              </a:lnSpc>
              <a:tabLst>
                <a:tab pos="2743835" algn="l"/>
                <a:tab pos="3658234" algn="l"/>
                <a:tab pos="4572634" algn="l"/>
                <a:tab pos="5487288" algn="l"/>
                <a:tab pos="6401689" algn="l"/>
                <a:tab pos="7316469" algn="l"/>
              </a:tabLst>
            </a:pPr>
            <a:r>
              <a:rPr lang="en-US" sz="1596" b="0" i="0" spc="0" baseline="0" dirty="0">
                <a:latin typeface="Arial"/>
              </a:rPr>
              <a:t>   Distinguished</a:t>
            </a:r>
            <a:r>
              <a:rPr lang="en-US" sz="1596" b="0" i="0" spc="-23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Fl</a:t>
            </a:r>
            <a:r>
              <a:rPr lang="en-US" sz="1596" b="0" i="0" spc="-16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ing Cross 	 	 	 	 	 	  95*</a:t>
            </a:r>
          </a:p>
          <a:p>
            <a:pPr marL="0">
              <a:lnSpc>
                <a:spcPts val="2307"/>
              </a:lnSpc>
              <a:tabLst>
                <a:tab pos="2743835" algn="l"/>
                <a:tab pos="3658234" algn="l"/>
                <a:tab pos="4572634" algn="l"/>
                <a:tab pos="5487288" algn="l"/>
              </a:tabLst>
            </a:pPr>
            <a:r>
              <a:rPr lang="en-US" sz="1596" b="0" i="0" spc="0" baseline="0" dirty="0">
                <a:latin typeface="Arial"/>
              </a:rPr>
              <a:t>   Air Medals and Clusters 	 	 	     	                                744</a:t>
            </a:r>
          </a:p>
          <a:p>
            <a:pPr marL="0">
              <a:lnSpc>
                <a:spcPts val="2303"/>
              </a:lnSpc>
              <a:tabLst>
                <a:tab pos="1829054" algn="l"/>
                <a:tab pos="2743835" algn="l"/>
                <a:tab pos="3658234" algn="l"/>
                <a:tab pos="4572634" algn="l"/>
                <a:tab pos="5487288" algn="l"/>
                <a:tab pos="6401689" algn="l"/>
              </a:tabLst>
            </a:pPr>
            <a:r>
              <a:rPr lang="en-US" sz="1596" b="0" i="0" spc="0" baseline="0" dirty="0">
                <a:latin typeface="Arial"/>
              </a:rPr>
              <a:t>   Bronze Star 	 	 	 	 	 	                  14</a:t>
            </a:r>
          </a:p>
        </p:txBody>
      </p:sp>
      <p:sp>
        <p:nvSpPr>
          <p:cNvPr id="407" name="Rectangle 407"/>
          <p:cNvSpPr/>
          <p:nvPr/>
        </p:nvSpPr>
        <p:spPr>
          <a:xfrm>
            <a:off x="472440" y="5816767"/>
            <a:ext cx="7711106" cy="5638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829054" algn="l"/>
                <a:tab pos="2743835" algn="l"/>
                <a:tab pos="3658234" algn="l"/>
                <a:tab pos="4572634" algn="l"/>
                <a:tab pos="5487288" algn="l"/>
                <a:tab pos="6401689" algn="l"/>
              </a:tabLst>
            </a:pPr>
            <a:r>
              <a:rPr lang="en-US" sz="1596" b="0" i="0" spc="0" baseline="0" dirty="0">
                <a:latin typeface="Arial"/>
              </a:rPr>
              <a:t>   Purple Heart 	 	 	 	 	 	                    8</a:t>
            </a:r>
          </a:p>
          <a:p>
            <a:pPr marL="457199">
              <a:lnSpc>
                <a:spcPts val="2304"/>
              </a:lnSpc>
              <a:tabLst>
                <a:tab pos="5487288" algn="l"/>
                <a:tab pos="6401688" algn="l"/>
              </a:tabLst>
            </a:pPr>
            <a:r>
              <a:rPr lang="en-US" sz="1596" b="0" i="0" spc="0" baseline="0" dirty="0">
                <a:latin typeface="Arial"/>
              </a:rPr>
              <a:t>*Final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total of Distinguish</a:t>
            </a:r>
            <a:r>
              <a:rPr lang="en-US" sz="1596" b="0" i="0" spc="-3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Fl</a:t>
            </a:r>
            <a:r>
              <a:rPr lang="en-US" sz="1596" b="0" i="0" spc="-16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ing Crosses (Estimated</a:t>
            </a:r>
            <a:r>
              <a:rPr lang="en-US" sz="1596" b="0" i="0" spc="-31" baseline="0" dirty="0">
                <a:latin typeface="Arial"/>
              </a:rPr>
              <a:t>)</a:t>
            </a:r>
            <a:r>
              <a:rPr lang="en-US" sz="1596" b="0" i="0" spc="0" baseline="0" dirty="0">
                <a:latin typeface="Arial"/>
              </a:rPr>
              <a:t> 	 	                 150</a:t>
            </a:r>
          </a:p>
        </p:txBody>
      </p:sp>
      <p:sp>
        <p:nvSpPr>
          <p:cNvPr id="408" name="Rectangle 408"/>
          <p:cNvSpPr/>
          <p:nvPr/>
        </p:nvSpPr>
        <p:spPr>
          <a:xfrm>
            <a:off x="929639" y="6403239"/>
            <a:ext cx="6008039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57454" algn="l"/>
                <a:tab pos="1371854" algn="l"/>
                <a:tab pos="2286635" algn="l"/>
                <a:tab pos="3201035" algn="l"/>
                <a:tab pos="4115434" algn="l"/>
                <a:tab pos="5030089" algn="l"/>
                <a:tab pos="5944489" algn="l"/>
              </a:tabLst>
            </a:pPr>
            <a:r>
              <a:rPr lang="en-US" sz="1596" b="0" i="0" spc="0" baseline="0" dirty="0">
                <a:latin typeface="Arial"/>
              </a:rPr>
              <a:t>     	</a:t>
            </a:r>
            <a:r>
              <a:rPr lang="en-US" sz="1800" b="0" i="0" spc="0" baseline="0" dirty="0">
                <a:latin typeface="Arial"/>
              </a:rPr>
              <a:t> 	 	 	 	 	 	 </a:t>
            </a:r>
          </a:p>
        </p:txBody>
      </p:sp>
      <p:sp>
        <p:nvSpPr>
          <p:cNvPr id="409" name="Rectangle 409"/>
          <p:cNvSpPr/>
          <p:nvPr/>
        </p:nvSpPr>
        <p:spPr>
          <a:xfrm>
            <a:off x="929639" y="6677215"/>
            <a:ext cx="2476854" cy="3062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57454" algn="l"/>
                <a:tab pos="1371854" algn="l"/>
                <a:tab pos="2286635" algn="l"/>
              </a:tabLst>
            </a:pPr>
            <a:r>
              <a:rPr lang="en-US" sz="1802" b="0" i="0" spc="0" baseline="0" dirty="0">
                <a:latin typeface="Arial"/>
              </a:rPr>
              <a:t> 	 	 	 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Freeform 410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" name="Freeform 411"/>
          <p:cNvSpPr/>
          <p:nvPr/>
        </p:nvSpPr>
        <p:spPr>
          <a:xfrm>
            <a:off x="457200" y="262700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" name="Freeform 412"/>
          <p:cNvSpPr/>
          <p:nvPr/>
        </p:nvSpPr>
        <p:spPr>
          <a:xfrm>
            <a:off x="457200" y="262700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" name="Freeform 413"/>
          <p:cNvSpPr/>
          <p:nvPr/>
        </p:nvSpPr>
        <p:spPr>
          <a:xfrm>
            <a:off x="457200" y="937387"/>
            <a:ext cx="8229600" cy="5768213"/>
          </a:xfrm>
          <a:custGeom>
            <a:avLst/>
            <a:gdLst/>
            <a:ahLst/>
            <a:cxnLst/>
            <a:rect l="0" t="0" r="0" b="0"/>
            <a:pathLst>
              <a:path w="8229600" h="5768213">
                <a:moveTo>
                  <a:pt x="0" y="5768213"/>
                </a:moveTo>
                <a:lnTo>
                  <a:pt x="8229600" y="5768213"/>
                </a:lnTo>
                <a:lnTo>
                  <a:pt x="8229600" y="0"/>
                </a:lnTo>
                <a:lnTo>
                  <a:pt x="0" y="0"/>
                </a:lnTo>
                <a:lnTo>
                  <a:pt x="0" y="5768213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" name="Freeform 414"/>
          <p:cNvSpPr/>
          <p:nvPr/>
        </p:nvSpPr>
        <p:spPr>
          <a:xfrm>
            <a:off x="457200" y="937387"/>
            <a:ext cx="8229600" cy="5768213"/>
          </a:xfrm>
          <a:custGeom>
            <a:avLst/>
            <a:gdLst/>
            <a:ahLst/>
            <a:cxnLst/>
            <a:rect l="0" t="0" r="0" b="0"/>
            <a:pathLst>
              <a:path w="8229600" h="5768213">
                <a:moveTo>
                  <a:pt x="0" y="5768213"/>
                </a:moveTo>
                <a:lnTo>
                  <a:pt x="8229600" y="5768213"/>
                </a:lnTo>
                <a:lnTo>
                  <a:pt x="8229600" y="0"/>
                </a:lnTo>
                <a:lnTo>
                  <a:pt x="0" y="0"/>
                </a:lnTo>
                <a:lnTo>
                  <a:pt x="0" y="5768213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" name="Rectangle 415"/>
          <p:cNvSpPr/>
          <p:nvPr/>
        </p:nvSpPr>
        <p:spPr>
          <a:xfrm>
            <a:off x="1779397" y="238648"/>
            <a:ext cx="5683247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0" spc="0" baseline="0" dirty="0">
                <a:latin typeface="Arial"/>
              </a:rPr>
              <a:t>TH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TU</a:t>
            </a:r>
            <a:r>
              <a:rPr lang="en-US" sz="2795" b="1" i="0" spc="-12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KE</a:t>
            </a:r>
            <a:r>
              <a:rPr lang="en-US" sz="2795" b="1" i="0" spc="-12" baseline="0" dirty="0">
                <a:latin typeface="Arial"/>
              </a:rPr>
              <a:t>G</a:t>
            </a:r>
            <a:r>
              <a:rPr lang="en-US" sz="2795" b="1" i="0" spc="0" baseline="0" dirty="0">
                <a:latin typeface="Arial"/>
              </a:rPr>
              <a:t>E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AIRMEN STOR</a:t>
            </a:r>
            <a:r>
              <a:rPr lang="en-US" sz="2795" b="1" i="0" spc="-12" baseline="0" dirty="0">
                <a:latin typeface="Arial"/>
              </a:rPr>
              <a:t>Y</a:t>
            </a:r>
            <a:r>
              <a:rPr lang="en-US" sz="2795" b="1" i="0" spc="0" baseline="0" dirty="0">
                <a:latin typeface="Arial"/>
              </a:rPr>
              <a:t> </a:t>
            </a:r>
          </a:p>
        </p:txBody>
      </p:sp>
      <p:sp>
        <p:nvSpPr>
          <p:cNvPr id="416" name="Rectangle 416"/>
          <p:cNvSpPr/>
          <p:nvPr/>
        </p:nvSpPr>
        <p:spPr>
          <a:xfrm>
            <a:off x="548640" y="1125574"/>
            <a:ext cx="3042641" cy="3409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6" b="0" i="0" spc="1997" baseline="0" dirty="0">
                <a:latin typeface="ArialMT"/>
              </a:rPr>
              <a:t>•</a:t>
            </a:r>
            <a:r>
              <a:rPr lang="en-US" sz="2006" b="1" i="0" spc="0" baseline="0" dirty="0">
                <a:latin typeface="Arial"/>
              </a:rPr>
              <a:t>POST WORLD</a:t>
            </a:r>
            <a:r>
              <a:rPr lang="en-US" sz="2006" b="1" i="0" spc="-29" baseline="0" dirty="0">
                <a:latin typeface="Arial"/>
              </a:rPr>
              <a:t> </a:t>
            </a:r>
            <a:r>
              <a:rPr lang="en-US" sz="2006" b="1" i="0" spc="0" baseline="0" dirty="0">
                <a:latin typeface="Arial"/>
              </a:rPr>
              <a:t>WAR</a:t>
            </a:r>
            <a:r>
              <a:rPr lang="en-US" sz="2006" b="1" i="0" spc="-11" baseline="0" dirty="0">
                <a:latin typeface="Arial"/>
              </a:rPr>
              <a:t> </a:t>
            </a:r>
            <a:r>
              <a:rPr lang="en-US" sz="2006" b="1" i="0" spc="0" baseline="0" dirty="0">
                <a:latin typeface="Arial"/>
              </a:rPr>
              <a:t>II:</a:t>
            </a:r>
          </a:p>
        </p:txBody>
      </p:sp>
      <p:sp>
        <p:nvSpPr>
          <p:cNvPr id="417" name="Rectangle 417"/>
          <p:cNvSpPr/>
          <p:nvPr/>
        </p:nvSpPr>
        <p:spPr>
          <a:xfrm>
            <a:off x="1006144" y="1588339"/>
            <a:ext cx="7652512" cy="8545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After WWII, t</a:t>
            </a:r>
            <a:r>
              <a:rPr lang="en-US" sz="1800" b="0" i="0" spc="-13" baseline="0" dirty="0">
                <a:latin typeface="Arial"/>
              </a:rPr>
              <a:t>h</a:t>
            </a:r>
            <a:r>
              <a:rPr lang="en-US" sz="1800" b="0" i="0" spc="0" baseline="0" dirty="0">
                <a:latin typeface="Arial"/>
              </a:rPr>
              <a:t>ousands of those in the Tus</a:t>
            </a:r>
            <a:r>
              <a:rPr lang="en-US" sz="1800" b="0" i="0" spc="-17" baseline="0" dirty="0">
                <a:latin typeface="Arial"/>
              </a:rPr>
              <a:t>k</a:t>
            </a:r>
            <a:r>
              <a:rPr lang="en-US" sz="1800" b="0" i="0" spc="0" baseline="0" dirty="0">
                <a:latin typeface="Arial"/>
              </a:rPr>
              <a:t>egee E</a:t>
            </a:r>
            <a:r>
              <a:rPr lang="en-US" sz="1800" b="0" i="0" spc="-13" baseline="0" dirty="0">
                <a:latin typeface="Arial"/>
              </a:rPr>
              <a:t>x</a:t>
            </a:r>
            <a:r>
              <a:rPr lang="en-US" sz="1800" b="0" i="0" spc="0" baseline="0" dirty="0">
                <a:latin typeface="Arial"/>
              </a:rPr>
              <a:t>perience returned to </a:t>
            </a:r>
          </a:p>
          <a:p>
            <a:pPr marL="286461">
              <a:lnSpc>
                <a:spcPts val="2160"/>
              </a:lnSpc>
              <a:tabLst>
                <a:tab pos="1228293" algn="l"/>
                <a:tab pos="1523949" algn="l"/>
                <a:tab pos="2490545" algn="l"/>
                <a:tab pos="2912694" algn="l"/>
                <a:tab pos="3828618" algn="l"/>
                <a:tab pos="4200727" algn="l"/>
                <a:tab pos="5156276" algn="l"/>
                <a:tab pos="6162497" algn="l"/>
                <a:tab pos="6647128" algn="l"/>
                <a:tab pos="7398461" algn="l"/>
              </a:tabLst>
            </a:pPr>
            <a:r>
              <a:rPr lang="en-US" sz="1800" b="0" i="0" spc="0" baseline="0" dirty="0">
                <a:latin typeface="Arial"/>
              </a:rPr>
              <a:t>America 	to 	continue 	the 	struggle 	for 	equalit</a:t>
            </a:r>
            <a:r>
              <a:rPr lang="en-US" sz="1800" b="0" i="0" spc="-24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, 	freedom, 	and 	justice 	at </a:t>
            </a:r>
          </a:p>
          <a:p>
            <a:pPr marL="286461">
              <a:lnSpc>
                <a:spcPts val="2160"/>
              </a:lnSpc>
            </a:pPr>
            <a:r>
              <a:rPr lang="en-US" sz="1800" b="0" i="0" spc="0" baseline="0" dirty="0">
                <a:latin typeface="Arial"/>
              </a:rPr>
              <a:t>home.</a:t>
            </a:r>
          </a:p>
        </p:txBody>
      </p:sp>
      <p:sp>
        <p:nvSpPr>
          <p:cNvPr id="418" name="Rectangle 418"/>
          <p:cNvSpPr/>
          <p:nvPr/>
        </p:nvSpPr>
        <p:spPr>
          <a:xfrm>
            <a:off x="1006144" y="2563699"/>
            <a:ext cx="7652512" cy="85476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These great patriots persevered to become doctors, la</a:t>
            </a:r>
            <a:r>
              <a:rPr lang="en-US" sz="1800" b="0" i="0" spc="-17" baseline="0" dirty="0">
                <a:latin typeface="Arial"/>
              </a:rPr>
              <a:t>w</a:t>
            </a:r>
            <a:r>
              <a:rPr lang="en-US" sz="1800" b="0" i="0" spc="-13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ers, educators, </a:t>
            </a:r>
          </a:p>
          <a:p>
            <a:pPr marL="286461">
              <a:lnSpc>
                <a:spcPts val="2161"/>
              </a:lnSpc>
              <a:tabLst>
                <a:tab pos="1278584" algn="l"/>
                <a:tab pos="2437206" algn="l"/>
                <a:tab pos="4013021" algn="l"/>
                <a:tab pos="4918532" algn="l"/>
                <a:tab pos="5389447" algn="l"/>
                <a:tab pos="6000572" algn="l"/>
                <a:tab pos="6828484" algn="l"/>
              </a:tabLst>
            </a:pPr>
            <a:r>
              <a:rPr lang="en-US" sz="1800" b="0" i="0" spc="0" baseline="0" dirty="0">
                <a:latin typeface="Arial"/>
              </a:rPr>
              <a:t>business 	personnel, 	entrepreneurs, 	mayors, 	and 	other 	elected 	officials </a:t>
            </a:r>
          </a:p>
          <a:p>
            <a:pPr marL="286461">
              <a:lnSpc>
                <a:spcPts val="2160"/>
              </a:lnSpc>
            </a:pPr>
            <a:r>
              <a:rPr lang="en-US" sz="1800" b="0" i="0" spc="0" baseline="0" dirty="0">
                <a:latin typeface="Arial"/>
              </a:rPr>
              <a:t>nation</a:t>
            </a:r>
            <a:r>
              <a:rPr lang="en-US" sz="1800" b="0" i="0" spc="-40" baseline="0" dirty="0">
                <a:latin typeface="Arial"/>
              </a:rPr>
              <a:t>w</a:t>
            </a:r>
            <a:r>
              <a:rPr lang="en-US" sz="1800" b="0" i="0" spc="0" baseline="0" dirty="0">
                <a:latin typeface="Arial"/>
              </a:rPr>
              <a:t>ide.</a:t>
            </a:r>
          </a:p>
        </p:txBody>
      </p:sp>
      <p:sp>
        <p:nvSpPr>
          <p:cNvPr id="419" name="Rectangle 419"/>
          <p:cNvSpPr/>
          <p:nvPr/>
        </p:nvSpPr>
        <p:spPr>
          <a:xfrm>
            <a:off x="1006144" y="3539313"/>
            <a:ext cx="7652512" cy="5801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83869" algn="l"/>
                <a:tab pos="1648917" algn="l"/>
                <a:tab pos="2059254" algn="l"/>
                <a:tab pos="2517978" algn="l"/>
                <a:tab pos="2876118" algn="l"/>
                <a:tab pos="4084904" algn="l"/>
                <a:tab pos="4874336" algn="l"/>
                <a:tab pos="5232476" algn="l"/>
                <a:tab pos="5881699" algn="l"/>
                <a:tab pos="6532829" algn="l"/>
                <a:tab pos="7003745" algn="l"/>
              </a:tabLst>
            </a:pPr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The</a:t>
            </a:r>
            <a:r>
              <a:rPr lang="en-US" sz="1800" b="0" i="0" spc="-23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 	blazed 	the 	trail 	for 	non-violent 	protest 	for 	equal 	rights 	and 	social </a:t>
            </a:r>
          </a:p>
          <a:p>
            <a:pPr marL="286461">
              <a:lnSpc>
                <a:spcPts val="2159"/>
              </a:lnSpc>
            </a:pPr>
            <a:r>
              <a:rPr lang="en-US" sz="1800" b="0" i="0" spc="0" baseline="0" dirty="0">
                <a:latin typeface="Arial"/>
              </a:rPr>
              <a:t>change that emerged in the late 1940s and earl</a:t>
            </a:r>
            <a:r>
              <a:rPr lang="en-US" sz="1800" b="0" i="0" spc="-28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 1950s.</a:t>
            </a:r>
          </a:p>
        </p:txBody>
      </p:sp>
      <p:sp>
        <p:nvSpPr>
          <p:cNvPr id="420" name="Rectangle 420"/>
          <p:cNvSpPr/>
          <p:nvPr/>
        </p:nvSpPr>
        <p:spPr>
          <a:xfrm>
            <a:off x="1006144" y="4240009"/>
            <a:ext cx="7652597" cy="5809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232865" algn="l"/>
                <a:tab pos="2193366" algn="l"/>
                <a:tab pos="2429586" algn="l"/>
                <a:tab pos="2970606" algn="l"/>
                <a:tab pos="3296742" algn="l"/>
                <a:tab pos="3749370" algn="l"/>
                <a:tab pos="4915484" algn="l"/>
                <a:tab pos="5808548" algn="l"/>
                <a:tab pos="6628841" algn="l"/>
                <a:tab pos="7246061" algn="l"/>
              </a:tabLst>
            </a:pPr>
            <a:r>
              <a:rPr lang="en-US" sz="1802" b="0" i="0" spc="1253" baseline="0" dirty="0">
                <a:latin typeface="ArialMT"/>
              </a:rPr>
              <a:t>–</a:t>
            </a:r>
            <a:r>
              <a:rPr lang="en-US" sz="1802" b="1" i="0" spc="-29" baseline="0" dirty="0">
                <a:latin typeface="Arial"/>
              </a:rPr>
              <a:t>A</a:t>
            </a:r>
            <a:r>
              <a:rPr lang="en-US" sz="1802" b="1" i="0" spc="0" baseline="0" dirty="0">
                <a:latin typeface="Arial"/>
              </a:rPr>
              <a:t>rizona 	became 	a 	part 	of 	the 	Tuskegee 	</a:t>
            </a:r>
            <a:r>
              <a:rPr lang="en-US" sz="1802" b="1" i="0" spc="-42" baseline="0" dirty="0">
                <a:latin typeface="Arial"/>
              </a:rPr>
              <a:t>A</a:t>
            </a:r>
            <a:r>
              <a:rPr lang="en-US" sz="1802" b="1" i="0" spc="0" baseline="0" dirty="0">
                <a:latin typeface="Arial"/>
              </a:rPr>
              <a:t>irmen 	legac</a:t>
            </a:r>
            <a:r>
              <a:rPr lang="en-US" sz="1802" b="1" i="0" spc="-13" baseline="0" dirty="0">
                <a:latin typeface="Arial"/>
              </a:rPr>
              <a:t>y</a:t>
            </a:r>
            <a:r>
              <a:rPr lang="en-US" sz="1802" b="1" i="0" spc="0" baseline="0" dirty="0">
                <a:latin typeface="Arial"/>
              </a:rPr>
              <a:t> 	from 	the </a:t>
            </a:r>
          </a:p>
          <a:p>
            <a:pPr marL="286461">
              <a:lnSpc>
                <a:spcPts val="2162"/>
              </a:lnSpc>
            </a:pPr>
            <a:r>
              <a:rPr lang="en-US" sz="1800" b="1" i="0" spc="0" baseline="0" dirty="0">
                <a:latin typeface="Arial"/>
              </a:rPr>
              <a:t>nineteen who</a:t>
            </a:r>
            <a:r>
              <a:rPr lang="en-US" sz="1800" b="1" i="0" spc="-33" baseline="0" dirty="0">
                <a:latin typeface="Arial"/>
              </a:rPr>
              <a:t> </a:t>
            </a:r>
            <a:r>
              <a:rPr lang="en-US" sz="1800" b="1" i="0" spc="0" baseline="0" dirty="0">
                <a:latin typeface="Arial"/>
              </a:rPr>
              <a:t>established ties to the state in 1945</a:t>
            </a:r>
            <a:r>
              <a:rPr lang="en-US" sz="1800" b="1" i="0" spc="-24" baseline="0" dirty="0">
                <a:latin typeface="Arial"/>
              </a:rPr>
              <a:t>!</a:t>
            </a:r>
            <a:r>
              <a:rPr lang="en-US" sz="1800" b="1" i="0" spc="0" baseline="0" dirty="0">
                <a:latin typeface="Arial"/>
              </a:rPr>
              <a:t> </a:t>
            </a:r>
          </a:p>
        </p:txBody>
      </p:sp>
      <p:sp>
        <p:nvSpPr>
          <p:cNvPr id="421" name="Rectangle 421"/>
          <p:cNvSpPr/>
          <p:nvPr/>
        </p:nvSpPr>
        <p:spPr>
          <a:xfrm>
            <a:off x="1463294" y="4941774"/>
            <a:ext cx="7195363" cy="5801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13816" algn="l"/>
                <a:tab pos="1884045" algn="l"/>
                <a:tab pos="2153792" algn="l"/>
                <a:tab pos="2790825" algn="l"/>
                <a:tab pos="3313557" algn="l"/>
                <a:tab pos="4229734" algn="l"/>
                <a:tab pos="5653150" algn="l"/>
                <a:tab pos="6112255" algn="l"/>
                <a:tab pos="6508495" algn="l"/>
              </a:tabLst>
            </a:pPr>
            <a:r>
              <a:rPr lang="en-US" sz="1800" b="0" i="0" spc="1169" baseline="0" dirty="0">
                <a:latin typeface="ArialMT"/>
              </a:rPr>
              <a:t>•</a:t>
            </a:r>
            <a:r>
              <a:rPr lang="en-US" sz="1800" b="0" i="0" spc="0" baseline="0" dirty="0">
                <a:latin typeface="Arial"/>
              </a:rPr>
              <a:t>The</a:t>
            </a:r>
            <a:r>
              <a:rPr lang="en-US" sz="1800" b="0" i="0" spc="-23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 	continued 	to 	serve 	their 	families, 	communities, 	and 	the 	nation </a:t>
            </a:r>
          </a:p>
          <a:p>
            <a:pPr marL="228600">
              <a:lnSpc>
                <a:spcPts val="2159"/>
              </a:lnSpc>
            </a:pPr>
            <a:r>
              <a:rPr lang="en-US" sz="1800" b="0" i="0" spc="-40" baseline="0" dirty="0">
                <a:latin typeface="Arial"/>
              </a:rPr>
              <a:t>w</a:t>
            </a:r>
            <a:r>
              <a:rPr lang="en-US" sz="1800" b="0" i="0" spc="0" baseline="0" dirty="0">
                <a:latin typeface="Arial"/>
              </a:rPr>
              <a:t>ith the same dedication, determination, and passion.</a:t>
            </a:r>
          </a:p>
        </p:txBody>
      </p:sp>
      <p:sp>
        <p:nvSpPr>
          <p:cNvPr id="422" name="Rectangle 422"/>
          <p:cNvSpPr/>
          <p:nvPr/>
        </p:nvSpPr>
        <p:spPr>
          <a:xfrm>
            <a:off x="1463294" y="5642763"/>
            <a:ext cx="7195363" cy="11291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783335" algn="l"/>
                <a:tab pos="1438655" algn="l"/>
                <a:tab pos="2944748" algn="l"/>
                <a:tab pos="3777107" algn="l"/>
                <a:tab pos="4430902" algn="l"/>
                <a:tab pos="5821172" algn="l"/>
              </a:tabLst>
            </a:pPr>
            <a:r>
              <a:rPr lang="en-US" sz="1800" b="0" i="0" spc="1169" baseline="0" dirty="0">
                <a:latin typeface="ArialMT"/>
              </a:rPr>
              <a:t>•</a:t>
            </a:r>
            <a:r>
              <a:rPr lang="en-US" sz="1800" b="0" i="0" spc="0" baseline="0" dirty="0">
                <a:latin typeface="Arial"/>
              </a:rPr>
              <a:t>For 	over 	s</a:t>
            </a:r>
            <a:r>
              <a:rPr lang="en-US" sz="1800" b="0" i="0" spc="-13" baseline="0" dirty="0">
                <a:latin typeface="Arial"/>
              </a:rPr>
              <a:t>e</a:t>
            </a:r>
            <a:r>
              <a:rPr lang="en-US" sz="1800" b="0" i="0" spc="0" baseline="0" dirty="0">
                <a:latin typeface="Arial"/>
              </a:rPr>
              <a:t>vent</a:t>
            </a:r>
            <a:r>
              <a:rPr lang="en-US" sz="1800" b="0" i="0" spc="-34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-nine 	</a:t>
            </a:r>
            <a:r>
              <a:rPr lang="en-US" sz="1800" b="0" i="0" spc="-24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ears, 	their 	outstanding 	commitment, </a:t>
            </a:r>
          </a:p>
          <a:p>
            <a:pPr marL="228600">
              <a:lnSpc>
                <a:spcPts val="2162"/>
              </a:lnSpc>
              <a:tabLst>
                <a:tab pos="1423416" algn="l"/>
                <a:tab pos="2862452" algn="l"/>
                <a:tab pos="3336416" algn="l"/>
                <a:tab pos="4723510" algn="l"/>
                <a:tab pos="5308726" algn="l"/>
                <a:tab pos="5590666" algn="l"/>
                <a:tab pos="5999479" algn="l"/>
                <a:tab pos="6942836" algn="l"/>
              </a:tabLst>
            </a:pPr>
            <a:r>
              <a:rPr lang="en-US" sz="1800" b="0" i="0" spc="0" baseline="0" dirty="0">
                <a:latin typeface="Arial"/>
              </a:rPr>
              <a:t>dedication, 	performance, 	and 	contributions 	</a:t>
            </a:r>
            <a:r>
              <a:rPr lang="en-US" sz="1800" b="0" i="0" spc="-17" baseline="0" dirty="0">
                <a:latin typeface="Arial"/>
              </a:rPr>
              <a:t>w</a:t>
            </a:r>
            <a:r>
              <a:rPr lang="en-US" sz="1800" b="0" i="0" spc="0" baseline="0" dirty="0">
                <a:latin typeface="Arial"/>
              </a:rPr>
              <a:t>ere 	at 	the 	forefront 	of </a:t>
            </a:r>
          </a:p>
          <a:p>
            <a:pPr marL="228600">
              <a:lnSpc>
                <a:spcPts val="2160"/>
              </a:lnSpc>
              <a:tabLst>
                <a:tab pos="1150620" algn="l"/>
                <a:tab pos="1565529" algn="l"/>
                <a:tab pos="2120265" algn="l"/>
                <a:tab pos="2853309" algn="l"/>
                <a:tab pos="3905122" algn="l"/>
                <a:tab pos="4522342" algn="l"/>
                <a:tab pos="5508371" algn="l"/>
                <a:tab pos="6750812" algn="l"/>
              </a:tabLst>
            </a:pPr>
            <a:r>
              <a:rPr lang="en-US" sz="1800" b="0" i="0" spc="0" baseline="0" dirty="0">
                <a:latin typeface="Arial"/>
              </a:rPr>
              <a:t>change 	as 	civil 	rights 	activists, 	civic 	leaders, 	educators, 	and </a:t>
            </a:r>
          </a:p>
          <a:p>
            <a:pPr marL="228600">
              <a:lnSpc>
                <a:spcPts val="2159"/>
              </a:lnSpc>
            </a:pPr>
            <a:r>
              <a:rPr lang="en-US" sz="1800" b="0" i="0" spc="0" baseline="0" dirty="0">
                <a:latin typeface="Arial"/>
              </a:rPr>
              <a:t>entrepreneurs in Arizona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Freeform 42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" name="Freeform 424"/>
          <p:cNvSpPr/>
          <p:nvPr/>
        </p:nvSpPr>
        <p:spPr>
          <a:xfrm>
            <a:off x="442544" y="1524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" name="Freeform 425"/>
          <p:cNvSpPr/>
          <p:nvPr/>
        </p:nvSpPr>
        <p:spPr>
          <a:xfrm>
            <a:off x="442544" y="1524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" name="Freeform 426"/>
          <p:cNvSpPr/>
          <p:nvPr/>
        </p:nvSpPr>
        <p:spPr>
          <a:xfrm>
            <a:off x="442544" y="838200"/>
            <a:ext cx="8320405" cy="5867400"/>
          </a:xfrm>
          <a:custGeom>
            <a:avLst/>
            <a:gdLst/>
            <a:ahLst/>
            <a:cxnLst/>
            <a:rect l="0" t="0" r="0" b="0"/>
            <a:pathLst>
              <a:path w="8320405" h="5867400">
                <a:moveTo>
                  <a:pt x="0" y="5867400"/>
                </a:moveTo>
                <a:lnTo>
                  <a:pt x="8320405" y="5867400"/>
                </a:lnTo>
                <a:lnTo>
                  <a:pt x="8320405" y="0"/>
                </a:lnTo>
                <a:lnTo>
                  <a:pt x="0" y="0"/>
                </a:lnTo>
                <a:lnTo>
                  <a:pt x="0" y="58674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" name="Freeform 427"/>
          <p:cNvSpPr/>
          <p:nvPr/>
        </p:nvSpPr>
        <p:spPr>
          <a:xfrm>
            <a:off x="442544" y="838200"/>
            <a:ext cx="8320405" cy="5867400"/>
          </a:xfrm>
          <a:custGeom>
            <a:avLst/>
            <a:gdLst/>
            <a:ahLst/>
            <a:cxnLst/>
            <a:rect l="0" t="0" r="0" b="0"/>
            <a:pathLst>
              <a:path w="8320405" h="5867400">
                <a:moveTo>
                  <a:pt x="0" y="5867400"/>
                </a:moveTo>
                <a:lnTo>
                  <a:pt x="8320405" y="5867400"/>
                </a:lnTo>
                <a:lnTo>
                  <a:pt x="8320405" y="0"/>
                </a:lnTo>
                <a:lnTo>
                  <a:pt x="0" y="0"/>
                </a:lnTo>
                <a:lnTo>
                  <a:pt x="0" y="58674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28" name="Picture 42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209" y="1414780"/>
            <a:ext cx="3485388" cy="4986020"/>
          </a:xfrm>
          <a:prstGeom prst="rect">
            <a:avLst/>
          </a:prstGeom>
          <a:noFill/>
        </p:spPr>
      </p:pic>
      <p:sp>
        <p:nvSpPr>
          <p:cNvPr id="429" name="Freeform 429"/>
          <p:cNvSpPr/>
          <p:nvPr/>
        </p:nvSpPr>
        <p:spPr>
          <a:xfrm>
            <a:off x="645922" y="1400493"/>
            <a:ext cx="3513963" cy="5014595"/>
          </a:xfrm>
          <a:custGeom>
            <a:avLst/>
            <a:gdLst/>
            <a:ahLst/>
            <a:cxnLst/>
            <a:rect l="0" t="0" r="0" b="0"/>
            <a:pathLst>
              <a:path w="3513963" h="5014595">
                <a:moveTo>
                  <a:pt x="0" y="5014595"/>
                </a:moveTo>
                <a:lnTo>
                  <a:pt x="3513963" y="5014595"/>
                </a:lnTo>
                <a:lnTo>
                  <a:pt x="3513963" y="0"/>
                </a:lnTo>
                <a:lnTo>
                  <a:pt x="0" y="0"/>
                </a:lnTo>
                <a:lnTo>
                  <a:pt x="0" y="5014595"/>
                </a:lnTo>
                <a:close/>
              </a:path>
            </a:pathLst>
          </a:custGeom>
          <a:noFill/>
          <a:ln w="28575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" name="Freeform 430"/>
          <p:cNvSpPr/>
          <p:nvPr/>
        </p:nvSpPr>
        <p:spPr>
          <a:xfrm>
            <a:off x="707478" y="5961596"/>
            <a:ext cx="3376842" cy="150445"/>
          </a:xfrm>
          <a:custGeom>
            <a:avLst/>
            <a:gdLst/>
            <a:ahLst/>
            <a:cxnLst/>
            <a:rect l="0" t="0" r="0" b="0"/>
            <a:pathLst>
              <a:path w="3376842" h="150445">
                <a:moveTo>
                  <a:pt x="3367062" y="103874"/>
                </a:moveTo>
                <a:cubicBezTo>
                  <a:pt x="3369856" y="103874"/>
                  <a:pt x="3372143" y="104813"/>
                  <a:pt x="3374048" y="106693"/>
                </a:cubicBezTo>
                <a:cubicBezTo>
                  <a:pt x="3375825" y="108585"/>
                  <a:pt x="3376842" y="110859"/>
                  <a:pt x="3376842" y="113538"/>
                </a:cubicBezTo>
                <a:cubicBezTo>
                  <a:pt x="3376842" y="116205"/>
                  <a:pt x="3375825" y="118479"/>
                  <a:pt x="3373920" y="120371"/>
                </a:cubicBezTo>
                <a:cubicBezTo>
                  <a:pt x="3372016" y="122251"/>
                  <a:pt x="3369856" y="123203"/>
                  <a:pt x="3367062" y="123203"/>
                </a:cubicBezTo>
                <a:cubicBezTo>
                  <a:pt x="3364395" y="123203"/>
                  <a:pt x="3362237" y="122251"/>
                  <a:pt x="3360331" y="120371"/>
                </a:cubicBezTo>
                <a:cubicBezTo>
                  <a:pt x="3358426" y="118479"/>
                  <a:pt x="3357411" y="116205"/>
                  <a:pt x="3357411" y="113538"/>
                </a:cubicBezTo>
                <a:cubicBezTo>
                  <a:pt x="3357411" y="110808"/>
                  <a:pt x="3358426" y="108509"/>
                  <a:pt x="3360331" y="106655"/>
                </a:cubicBezTo>
                <a:cubicBezTo>
                  <a:pt x="3362237" y="104801"/>
                  <a:pt x="3364395" y="103874"/>
                  <a:pt x="3367062" y="103874"/>
                </a:cubicBezTo>
                <a:close/>
                <a:moveTo>
                  <a:pt x="85052" y="896404"/>
                </a:moveTo>
                <a:moveTo>
                  <a:pt x="2957233" y="103340"/>
                </a:moveTo>
                <a:cubicBezTo>
                  <a:pt x="2961043" y="103340"/>
                  <a:pt x="2964473" y="105017"/>
                  <a:pt x="2967393" y="108357"/>
                </a:cubicBezTo>
                <a:cubicBezTo>
                  <a:pt x="2970442" y="111684"/>
                  <a:pt x="2971966" y="116117"/>
                  <a:pt x="2971966" y="121628"/>
                </a:cubicBezTo>
                <a:cubicBezTo>
                  <a:pt x="2971966" y="127610"/>
                  <a:pt x="2969806" y="133160"/>
                  <a:pt x="2965743" y="138303"/>
                </a:cubicBezTo>
                <a:cubicBezTo>
                  <a:pt x="2961551" y="143434"/>
                  <a:pt x="2954948" y="147485"/>
                  <a:pt x="2945931" y="150445"/>
                </a:cubicBezTo>
                <a:lnTo>
                  <a:pt x="2945931" y="146622"/>
                </a:lnTo>
                <a:cubicBezTo>
                  <a:pt x="2951900" y="144641"/>
                  <a:pt x="2956599" y="141580"/>
                  <a:pt x="2959900" y="137427"/>
                </a:cubicBezTo>
                <a:cubicBezTo>
                  <a:pt x="2963202" y="133287"/>
                  <a:pt x="2964726" y="128880"/>
                  <a:pt x="2964726" y="124245"/>
                </a:cubicBezTo>
                <a:cubicBezTo>
                  <a:pt x="2964726" y="123140"/>
                  <a:pt x="2964473" y="122213"/>
                  <a:pt x="2963964" y="121450"/>
                </a:cubicBezTo>
                <a:cubicBezTo>
                  <a:pt x="2963583" y="120930"/>
                  <a:pt x="2963202" y="120676"/>
                  <a:pt x="2962822" y="120676"/>
                </a:cubicBezTo>
                <a:cubicBezTo>
                  <a:pt x="2962187" y="120676"/>
                  <a:pt x="2960789" y="121247"/>
                  <a:pt x="2958631" y="122416"/>
                </a:cubicBezTo>
                <a:cubicBezTo>
                  <a:pt x="2957614" y="122936"/>
                  <a:pt x="2956472" y="123203"/>
                  <a:pt x="2955329" y="123203"/>
                </a:cubicBezTo>
                <a:cubicBezTo>
                  <a:pt x="2952407" y="123203"/>
                  <a:pt x="2950249" y="122352"/>
                  <a:pt x="2948470" y="120676"/>
                </a:cubicBezTo>
                <a:cubicBezTo>
                  <a:pt x="2946819" y="118987"/>
                  <a:pt x="2945931" y="116663"/>
                  <a:pt x="2945931" y="113703"/>
                </a:cubicBezTo>
                <a:cubicBezTo>
                  <a:pt x="2945931" y="110859"/>
                  <a:pt x="2947074" y="108420"/>
                  <a:pt x="2949232" y="106388"/>
                </a:cubicBezTo>
                <a:cubicBezTo>
                  <a:pt x="2951392" y="104356"/>
                  <a:pt x="2954058" y="103340"/>
                  <a:pt x="2957233" y="103340"/>
                </a:cubicBezTo>
                <a:close/>
                <a:moveTo>
                  <a:pt x="85586" y="896404"/>
                </a:moveTo>
                <a:moveTo>
                  <a:pt x="2428405" y="103340"/>
                </a:moveTo>
                <a:cubicBezTo>
                  <a:pt x="2432216" y="103340"/>
                  <a:pt x="2435645" y="105017"/>
                  <a:pt x="2438566" y="108357"/>
                </a:cubicBezTo>
                <a:cubicBezTo>
                  <a:pt x="2441614" y="111684"/>
                  <a:pt x="2443138" y="116117"/>
                  <a:pt x="2443138" y="121628"/>
                </a:cubicBezTo>
                <a:cubicBezTo>
                  <a:pt x="2443138" y="127610"/>
                  <a:pt x="2440979" y="133160"/>
                  <a:pt x="2436914" y="138303"/>
                </a:cubicBezTo>
                <a:cubicBezTo>
                  <a:pt x="2432723" y="143434"/>
                  <a:pt x="2426120" y="147485"/>
                  <a:pt x="2417102" y="150445"/>
                </a:cubicBezTo>
                <a:lnTo>
                  <a:pt x="2417102" y="146622"/>
                </a:lnTo>
                <a:cubicBezTo>
                  <a:pt x="2423072" y="144641"/>
                  <a:pt x="2427770" y="141580"/>
                  <a:pt x="2431073" y="137427"/>
                </a:cubicBezTo>
                <a:cubicBezTo>
                  <a:pt x="2434374" y="133287"/>
                  <a:pt x="2435898" y="128880"/>
                  <a:pt x="2435898" y="124245"/>
                </a:cubicBezTo>
                <a:cubicBezTo>
                  <a:pt x="2435898" y="123140"/>
                  <a:pt x="2435645" y="122213"/>
                  <a:pt x="2435136" y="121450"/>
                </a:cubicBezTo>
                <a:cubicBezTo>
                  <a:pt x="2434755" y="120930"/>
                  <a:pt x="2434374" y="120676"/>
                  <a:pt x="2433994" y="120676"/>
                </a:cubicBezTo>
                <a:cubicBezTo>
                  <a:pt x="2433358" y="120676"/>
                  <a:pt x="2431961" y="121247"/>
                  <a:pt x="2429802" y="122416"/>
                </a:cubicBezTo>
                <a:cubicBezTo>
                  <a:pt x="2428786" y="122936"/>
                  <a:pt x="2427644" y="123203"/>
                  <a:pt x="2426501" y="123203"/>
                </a:cubicBezTo>
                <a:cubicBezTo>
                  <a:pt x="2423579" y="123203"/>
                  <a:pt x="2421420" y="122352"/>
                  <a:pt x="2419642" y="120676"/>
                </a:cubicBezTo>
                <a:cubicBezTo>
                  <a:pt x="2417992" y="118987"/>
                  <a:pt x="2417102" y="116663"/>
                  <a:pt x="2417102" y="113703"/>
                </a:cubicBezTo>
                <a:cubicBezTo>
                  <a:pt x="2417102" y="110859"/>
                  <a:pt x="2418245" y="108420"/>
                  <a:pt x="2420404" y="106388"/>
                </a:cubicBezTo>
                <a:cubicBezTo>
                  <a:pt x="2422564" y="104356"/>
                  <a:pt x="2425230" y="103340"/>
                  <a:pt x="2428405" y="103340"/>
                </a:cubicBezTo>
                <a:close/>
                <a:moveTo>
                  <a:pt x="85586" y="896404"/>
                </a:moveTo>
                <a:moveTo>
                  <a:pt x="2782100" y="27077"/>
                </a:moveTo>
                <a:lnTo>
                  <a:pt x="2761654" y="74791"/>
                </a:lnTo>
                <a:lnTo>
                  <a:pt x="2802167" y="74791"/>
                </a:lnTo>
                <a:close/>
                <a:moveTo>
                  <a:pt x="161849" y="896404"/>
                </a:moveTo>
                <a:moveTo>
                  <a:pt x="1344969" y="27077"/>
                </a:moveTo>
                <a:lnTo>
                  <a:pt x="1324522" y="74791"/>
                </a:lnTo>
                <a:lnTo>
                  <a:pt x="1365035" y="74791"/>
                </a:lnTo>
                <a:close/>
                <a:moveTo>
                  <a:pt x="161849" y="896404"/>
                </a:moveTo>
                <a:moveTo>
                  <a:pt x="1732573" y="14796"/>
                </a:moveTo>
                <a:lnTo>
                  <a:pt x="1735239" y="14796"/>
                </a:lnTo>
                <a:lnTo>
                  <a:pt x="1735239" y="41009"/>
                </a:lnTo>
                <a:lnTo>
                  <a:pt x="1753908" y="41009"/>
                </a:lnTo>
                <a:lnTo>
                  <a:pt x="1753908" y="47105"/>
                </a:lnTo>
                <a:lnTo>
                  <a:pt x="1735239" y="47105"/>
                </a:lnTo>
                <a:lnTo>
                  <a:pt x="1735239" y="98819"/>
                </a:lnTo>
                <a:cubicBezTo>
                  <a:pt x="1735239" y="103988"/>
                  <a:pt x="1736001" y="107468"/>
                  <a:pt x="1737526" y="109271"/>
                </a:cubicBezTo>
                <a:cubicBezTo>
                  <a:pt x="1738923" y="111062"/>
                  <a:pt x="1740827" y="111964"/>
                  <a:pt x="1743241" y="111964"/>
                </a:cubicBezTo>
                <a:cubicBezTo>
                  <a:pt x="1745145" y="111964"/>
                  <a:pt x="1746923" y="111367"/>
                  <a:pt x="1748701" y="110186"/>
                </a:cubicBezTo>
                <a:cubicBezTo>
                  <a:pt x="1750607" y="108992"/>
                  <a:pt x="1752004" y="107239"/>
                  <a:pt x="1752892" y="104915"/>
                </a:cubicBezTo>
                <a:lnTo>
                  <a:pt x="1756322" y="104915"/>
                </a:lnTo>
                <a:cubicBezTo>
                  <a:pt x="1754289" y="110605"/>
                  <a:pt x="1751495" y="114885"/>
                  <a:pt x="1747686" y="117755"/>
                </a:cubicBezTo>
                <a:cubicBezTo>
                  <a:pt x="1744002" y="120625"/>
                  <a:pt x="1740192" y="122060"/>
                  <a:pt x="1736255" y="122060"/>
                </a:cubicBezTo>
                <a:cubicBezTo>
                  <a:pt x="1733589" y="122060"/>
                  <a:pt x="1730922" y="121324"/>
                  <a:pt x="1728382" y="119850"/>
                </a:cubicBezTo>
                <a:cubicBezTo>
                  <a:pt x="1725842" y="118364"/>
                  <a:pt x="1723936" y="116243"/>
                  <a:pt x="1722794" y="113488"/>
                </a:cubicBezTo>
                <a:cubicBezTo>
                  <a:pt x="1721523" y="110732"/>
                  <a:pt x="1720889" y="106477"/>
                  <a:pt x="1720889" y="100737"/>
                </a:cubicBezTo>
                <a:lnTo>
                  <a:pt x="1720889" y="47105"/>
                </a:lnTo>
                <a:lnTo>
                  <a:pt x="1708316" y="47105"/>
                </a:lnTo>
                <a:lnTo>
                  <a:pt x="1708316" y="44235"/>
                </a:lnTo>
                <a:cubicBezTo>
                  <a:pt x="1711491" y="42952"/>
                  <a:pt x="1714792" y="40793"/>
                  <a:pt x="1718095" y="37745"/>
                </a:cubicBezTo>
                <a:cubicBezTo>
                  <a:pt x="1721397" y="34697"/>
                  <a:pt x="1724445" y="31077"/>
                  <a:pt x="1726985" y="26899"/>
                </a:cubicBezTo>
                <a:cubicBezTo>
                  <a:pt x="1728382" y="24702"/>
                  <a:pt x="1730160" y="20663"/>
                  <a:pt x="1732573" y="14796"/>
                </a:cubicBezTo>
                <a:close/>
                <a:moveTo>
                  <a:pt x="174130" y="896404"/>
                </a:moveTo>
                <a:moveTo>
                  <a:pt x="3073566" y="9322"/>
                </a:moveTo>
                <a:cubicBezTo>
                  <a:pt x="3070263" y="9322"/>
                  <a:pt x="3065692" y="9868"/>
                  <a:pt x="3059976" y="10973"/>
                </a:cubicBezTo>
                <a:lnTo>
                  <a:pt x="3059976" y="60071"/>
                </a:lnTo>
                <a:cubicBezTo>
                  <a:pt x="3060993" y="60071"/>
                  <a:pt x="3062008" y="60084"/>
                  <a:pt x="3062770" y="60122"/>
                </a:cubicBezTo>
                <a:cubicBezTo>
                  <a:pt x="3063660" y="60148"/>
                  <a:pt x="3064294" y="60160"/>
                  <a:pt x="3064802" y="60160"/>
                </a:cubicBezTo>
                <a:cubicBezTo>
                  <a:pt x="3076106" y="60160"/>
                  <a:pt x="3084614" y="57722"/>
                  <a:pt x="3090330" y="52845"/>
                </a:cubicBezTo>
                <a:cubicBezTo>
                  <a:pt x="3096044" y="47968"/>
                  <a:pt x="3098838" y="41758"/>
                  <a:pt x="3098838" y="34214"/>
                </a:cubicBezTo>
                <a:cubicBezTo>
                  <a:pt x="3098838" y="26848"/>
                  <a:pt x="3096552" y="20854"/>
                  <a:pt x="3091981" y="16244"/>
                </a:cubicBezTo>
                <a:cubicBezTo>
                  <a:pt x="3087281" y="11621"/>
                  <a:pt x="3081186" y="9322"/>
                  <a:pt x="3073566" y="9322"/>
                </a:cubicBezTo>
                <a:close/>
                <a:moveTo>
                  <a:pt x="179604" y="896404"/>
                </a:moveTo>
                <a:moveTo>
                  <a:pt x="2338998" y="9322"/>
                </a:moveTo>
                <a:cubicBezTo>
                  <a:pt x="2335695" y="9322"/>
                  <a:pt x="2331123" y="9868"/>
                  <a:pt x="2325408" y="10973"/>
                </a:cubicBezTo>
                <a:lnTo>
                  <a:pt x="2325408" y="60071"/>
                </a:lnTo>
                <a:cubicBezTo>
                  <a:pt x="2326424" y="60071"/>
                  <a:pt x="2327441" y="60084"/>
                  <a:pt x="2328202" y="60122"/>
                </a:cubicBezTo>
                <a:cubicBezTo>
                  <a:pt x="2329092" y="60148"/>
                  <a:pt x="2329726" y="60160"/>
                  <a:pt x="2330235" y="60160"/>
                </a:cubicBezTo>
                <a:cubicBezTo>
                  <a:pt x="2341538" y="60160"/>
                  <a:pt x="2350047" y="57722"/>
                  <a:pt x="2355761" y="52845"/>
                </a:cubicBezTo>
                <a:cubicBezTo>
                  <a:pt x="2361476" y="47968"/>
                  <a:pt x="2364270" y="41758"/>
                  <a:pt x="2364270" y="34214"/>
                </a:cubicBezTo>
                <a:cubicBezTo>
                  <a:pt x="2364270" y="26848"/>
                  <a:pt x="2361985" y="20854"/>
                  <a:pt x="2357413" y="16244"/>
                </a:cubicBezTo>
                <a:cubicBezTo>
                  <a:pt x="2352714" y="11621"/>
                  <a:pt x="2346617" y="9322"/>
                  <a:pt x="2338998" y="9322"/>
                </a:cubicBezTo>
                <a:close/>
                <a:moveTo>
                  <a:pt x="179604" y="896404"/>
                </a:moveTo>
                <a:moveTo>
                  <a:pt x="1587411" y="9322"/>
                </a:moveTo>
                <a:cubicBezTo>
                  <a:pt x="1582204" y="9322"/>
                  <a:pt x="1576236" y="10160"/>
                  <a:pt x="1569504" y="11837"/>
                </a:cubicBezTo>
                <a:lnTo>
                  <a:pt x="1569504" y="112230"/>
                </a:lnTo>
                <a:cubicBezTo>
                  <a:pt x="1576870" y="113856"/>
                  <a:pt x="1583094" y="114669"/>
                  <a:pt x="1588047" y="114669"/>
                </a:cubicBezTo>
                <a:cubicBezTo>
                  <a:pt x="1601508" y="114669"/>
                  <a:pt x="1612685" y="109932"/>
                  <a:pt x="1621574" y="100470"/>
                </a:cubicBezTo>
                <a:cubicBezTo>
                  <a:pt x="1630464" y="91009"/>
                  <a:pt x="1634910" y="78182"/>
                  <a:pt x="1634910" y="61989"/>
                </a:cubicBezTo>
                <a:cubicBezTo>
                  <a:pt x="1634910" y="45682"/>
                  <a:pt x="1630464" y="32830"/>
                  <a:pt x="1621574" y="23419"/>
                </a:cubicBezTo>
                <a:cubicBezTo>
                  <a:pt x="1612685" y="14021"/>
                  <a:pt x="1601382" y="9322"/>
                  <a:pt x="1587411" y="9322"/>
                </a:cubicBezTo>
                <a:close/>
                <a:moveTo>
                  <a:pt x="179604" y="896404"/>
                </a:moveTo>
                <a:moveTo>
                  <a:pt x="1464222" y="9322"/>
                </a:moveTo>
                <a:cubicBezTo>
                  <a:pt x="1460920" y="9322"/>
                  <a:pt x="1456348" y="9868"/>
                  <a:pt x="1450632" y="10973"/>
                </a:cubicBezTo>
                <a:lnTo>
                  <a:pt x="1450632" y="60071"/>
                </a:lnTo>
                <a:cubicBezTo>
                  <a:pt x="1451648" y="60071"/>
                  <a:pt x="1452664" y="60084"/>
                  <a:pt x="1453426" y="60122"/>
                </a:cubicBezTo>
                <a:cubicBezTo>
                  <a:pt x="1454316" y="60148"/>
                  <a:pt x="1454951" y="60160"/>
                  <a:pt x="1455458" y="60160"/>
                </a:cubicBezTo>
                <a:cubicBezTo>
                  <a:pt x="1466761" y="60160"/>
                  <a:pt x="1475270" y="57722"/>
                  <a:pt x="1480986" y="52845"/>
                </a:cubicBezTo>
                <a:cubicBezTo>
                  <a:pt x="1486701" y="47968"/>
                  <a:pt x="1489495" y="41758"/>
                  <a:pt x="1489495" y="34214"/>
                </a:cubicBezTo>
                <a:cubicBezTo>
                  <a:pt x="1489495" y="26848"/>
                  <a:pt x="1487208" y="20854"/>
                  <a:pt x="1482636" y="16244"/>
                </a:cubicBezTo>
                <a:cubicBezTo>
                  <a:pt x="1477938" y="11621"/>
                  <a:pt x="1471842" y="9322"/>
                  <a:pt x="1464222" y="9322"/>
                </a:cubicBezTo>
                <a:close/>
                <a:moveTo>
                  <a:pt x="179604" y="896404"/>
                </a:moveTo>
                <a:moveTo>
                  <a:pt x="911010" y="9322"/>
                </a:moveTo>
                <a:cubicBezTo>
                  <a:pt x="907708" y="9322"/>
                  <a:pt x="903135" y="9868"/>
                  <a:pt x="897421" y="10973"/>
                </a:cubicBezTo>
                <a:lnTo>
                  <a:pt x="897421" y="60071"/>
                </a:lnTo>
                <a:cubicBezTo>
                  <a:pt x="898436" y="60071"/>
                  <a:pt x="899452" y="60084"/>
                  <a:pt x="900214" y="60122"/>
                </a:cubicBezTo>
                <a:cubicBezTo>
                  <a:pt x="901104" y="60148"/>
                  <a:pt x="901738" y="60160"/>
                  <a:pt x="902247" y="60160"/>
                </a:cubicBezTo>
                <a:cubicBezTo>
                  <a:pt x="913549" y="60160"/>
                  <a:pt x="922058" y="57722"/>
                  <a:pt x="927773" y="52845"/>
                </a:cubicBezTo>
                <a:cubicBezTo>
                  <a:pt x="933489" y="47968"/>
                  <a:pt x="936282" y="41758"/>
                  <a:pt x="936282" y="34214"/>
                </a:cubicBezTo>
                <a:cubicBezTo>
                  <a:pt x="936282" y="26848"/>
                  <a:pt x="933997" y="20854"/>
                  <a:pt x="929424" y="16244"/>
                </a:cubicBezTo>
                <a:cubicBezTo>
                  <a:pt x="924726" y="11621"/>
                  <a:pt x="918629" y="9322"/>
                  <a:pt x="911010" y="9322"/>
                </a:cubicBezTo>
                <a:close/>
                <a:moveTo>
                  <a:pt x="179604" y="896404"/>
                </a:moveTo>
                <a:moveTo>
                  <a:pt x="1820329" y="6350"/>
                </a:moveTo>
                <a:cubicBezTo>
                  <a:pt x="1809789" y="6350"/>
                  <a:pt x="1801407" y="10275"/>
                  <a:pt x="1794929" y="18111"/>
                </a:cubicBezTo>
                <a:cubicBezTo>
                  <a:pt x="1787055" y="27864"/>
                  <a:pt x="1782992" y="42139"/>
                  <a:pt x="1782992" y="60948"/>
                </a:cubicBezTo>
                <a:cubicBezTo>
                  <a:pt x="1782992" y="80214"/>
                  <a:pt x="1787182" y="95047"/>
                  <a:pt x="1795438" y="105436"/>
                </a:cubicBezTo>
                <a:cubicBezTo>
                  <a:pt x="1801788" y="113335"/>
                  <a:pt x="1810042" y="117272"/>
                  <a:pt x="1820457" y="117272"/>
                </a:cubicBezTo>
                <a:cubicBezTo>
                  <a:pt x="1831505" y="117272"/>
                  <a:pt x="1840776" y="112954"/>
                  <a:pt x="1847889" y="104306"/>
                </a:cubicBezTo>
                <a:cubicBezTo>
                  <a:pt x="1855127" y="95657"/>
                  <a:pt x="1858811" y="82017"/>
                  <a:pt x="1858811" y="63386"/>
                </a:cubicBezTo>
                <a:cubicBezTo>
                  <a:pt x="1858811" y="43180"/>
                  <a:pt x="1854747" y="28118"/>
                  <a:pt x="1846873" y="18199"/>
                </a:cubicBezTo>
                <a:cubicBezTo>
                  <a:pt x="1840523" y="10300"/>
                  <a:pt x="1831632" y="6350"/>
                  <a:pt x="1820329" y="6350"/>
                </a:cubicBezTo>
                <a:close/>
                <a:moveTo>
                  <a:pt x="182576" y="896404"/>
                </a:moveTo>
                <a:moveTo>
                  <a:pt x="412204" y="6350"/>
                </a:moveTo>
                <a:cubicBezTo>
                  <a:pt x="401651" y="6350"/>
                  <a:pt x="393167" y="10275"/>
                  <a:pt x="386792" y="18111"/>
                </a:cubicBezTo>
                <a:cubicBezTo>
                  <a:pt x="378841" y="27864"/>
                  <a:pt x="374854" y="42139"/>
                  <a:pt x="374854" y="60948"/>
                </a:cubicBezTo>
                <a:cubicBezTo>
                  <a:pt x="374854" y="80214"/>
                  <a:pt x="378981" y="95047"/>
                  <a:pt x="387223" y="105436"/>
                </a:cubicBezTo>
                <a:cubicBezTo>
                  <a:pt x="393548" y="113335"/>
                  <a:pt x="401905" y="117272"/>
                  <a:pt x="412293" y="117272"/>
                </a:cubicBezTo>
                <a:cubicBezTo>
                  <a:pt x="423380" y="117272"/>
                  <a:pt x="432537" y="112954"/>
                  <a:pt x="439763" y="104306"/>
                </a:cubicBezTo>
                <a:cubicBezTo>
                  <a:pt x="446990" y="95657"/>
                  <a:pt x="450609" y="82017"/>
                  <a:pt x="450609" y="63386"/>
                </a:cubicBezTo>
                <a:cubicBezTo>
                  <a:pt x="450609" y="43180"/>
                  <a:pt x="446634" y="28118"/>
                  <a:pt x="438684" y="18199"/>
                </a:cubicBezTo>
                <a:cubicBezTo>
                  <a:pt x="432296" y="10300"/>
                  <a:pt x="423469" y="6350"/>
                  <a:pt x="412204" y="6350"/>
                </a:cubicBezTo>
                <a:close/>
                <a:moveTo>
                  <a:pt x="182576" y="896404"/>
                </a:moveTo>
                <a:moveTo>
                  <a:pt x="175984" y="6350"/>
                </a:moveTo>
                <a:cubicBezTo>
                  <a:pt x="165431" y="6350"/>
                  <a:pt x="156947" y="10275"/>
                  <a:pt x="150572" y="18111"/>
                </a:cubicBezTo>
                <a:cubicBezTo>
                  <a:pt x="142621" y="27864"/>
                  <a:pt x="138646" y="42139"/>
                  <a:pt x="138646" y="60948"/>
                </a:cubicBezTo>
                <a:cubicBezTo>
                  <a:pt x="138646" y="80214"/>
                  <a:pt x="142761" y="95047"/>
                  <a:pt x="151003" y="105436"/>
                </a:cubicBezTo>
                <a:cubicBezTo>
                  <a:pt x="157328" y="113335"/>
                  <a:pt x="165685" y="117272"/>
                  <a:pt x="176073" y="117272"/>
                </a:cubicBezTo>
                <a:cubicBezTo>
                  <a:pt x="187160" y="117272"/>
                  <a:pt x="196317" y="112954"/>
                  <a:pt x="203543" y="104306"/>
                </a:cubicBezTo>
                <a:cubicBezTo>
                  <a:pt x="210770" y="95657"/>
                  <a:pt x="214389" y="82017"/>
                  <a:pt x="214389" y="63386"/>
                </a:cubicBezTo>
                <a:cubicBezTo>
                  <a:pt x="214389" y="43180"/>
                  <a:pt x="210414" y="28118"/>
                  <a:pt x="202464" y="18199"/>
                </a:cubicBezTo>
                <a:cubicBezTo>
                  <a:pt x="196076" y="10300"/>
                  <a:pt x="187249" y="6350"/>
                  <a:pt x="175984" y="6350"/>
                </a:cubicBezTo>
                <a:close/>
                <a:moveTo>
                  <a:pt x="182576" y="896404"/>
                </a:moveTo>
                <a:moveTo>
                  <a:pt x="3257081" y="2705"/>
                </a:moveTo>
                <a:lnTo>
                  <a:pt x="3353474" y="2705"/>
                </a:lnTo>
                <a:lnTo>
                  <a:pt x="3354870" y="30391"/>
                </a:lnTo>
                <a:lnTo>
                  <a:pt x="3351568" y="30391"/>
                </a:lnTo>
                <a:cubicBezTo>
                  <a:pt x="3350933" y="25515"/>
                  <a:pt x="3350044" y="22022"/>
                  <a:pt x="3348901" y="19939"/>
                </a:cubicBezTo>
                <a:cubicBezTo>
                  <a:pt x="3347124" y="16574"/>
                  <a:pt x="3344711" y="14085"/>
                  <a:pt x="3341662" y="12497"/>
                </a:cubicBezTo>
                <a:cubicBezTo>
                  <a:pt x="3338742" y="10897"/>
                  <a:pt x="3334805" y="10097"/>
                  <a:pt x="3329979" y="10097"/>
                </a:cubicBezTo>
                <a:lnTo>
                  <a:pt x="3313342" y="10097"/>
                </a:lnTo>
                <a:lnTo>
                  <a:pt x="3313342" y="100305"/>
                </a:lnTo>
                <a:cubicBezTo>
                  <a:pt x="3313342" y="107557"/>
                  <a:pt x="3314104" y="112078"/>
                  <a:pt x="3315627" y="113881"/>
                </a:cubicBezTo>
                <a:cubicBezTo>
                  <a:pt x="3317913" y="116320"/>
                  <a:pt x="3321216" y="117539"/>
                  <a:pt x="3325787" y="117539"/>
                </a:cubicBezTo>
                <a:lnTo>
                  <a:pt x="3329979" y="117539"/>
                </a:lnTo>
                <a:lnTo>
                  <a:pt x="3329979" y="120765"/>
                </a:lnTo>
                <a:lnTo>
                  <a:pt x="3279813" y="120765"/>
                </a:lnTo>
                <a:lnTo>
                  <a:pt x="3279813" y="117539"/>
                </a:lnTo>
                <a:lnTo>
                  <a:pt x="3284005" y="117539"/>
                </a:lnTo>
                <a:cubicBezTo>
                  <a:pt x="3289085" y="117539"/>
                  <a:pt x="3292513" y="116028"/>
                  <a:pt x="3294673" y="113005"/>
                </a:cubicBezTo>
                <a:cubicBezTo>
                  <a:pt x="3295943" y="111151"/>
                  <a:pt x="3296577" y="106922"/>
                  <a:pt x="3296577" y="100305"/>
                </a:cubicBezTo>
                <a:lnTo>
                  <a:pt x="3296577" y="10097"/>
                </a:lnTo>
                <a:lnTo>
                  <a:pt x="3282354" y="10097"/>
                </a:lnTo>
                <a:cubicBezTo>
                  <a:pt x="3276893" y="10097"/>
                  <a:pt x="3272956" y="10503"/>
                  <a:pt x="3270669" y="11316"/>
                </a:cubicBezTo>
                <a:cubicBezTo>
                  <a:pt x="3267622" y="12421"/>
                  <a:pt x="3265081" y="14542"/>
                  <a:pt x="3262923" y="17679"/>
                </a:cubicBezTo>
                <a:cubicBezTo>
                  <a:pt x="3260763" y="20803"/>
                  <a:pt x="3259493" y="25045"/>
                  <a:pt x="3259112" y="30391"/>
                </a:cubicBezTo>
                <a:lnTo>
                  <a:pt x="3255811" y="30391"/>
                </a:lnTo>
                <a:close/>
                <a:moveTo>
                  <a:pt x="186221" y="896404"/>
                </a:moveTo>
                <a:moveTo>
                  <a:pt x="3145829" y="2705"/>
                </a:moveTo>
                <a:lnTo>
                  <a:pt x="3236761" y="2705"/>
                </a:lnTo>
                <a:lnTo>
                  <a:pt x="3238031" y="28563"/>
                </a:lnTo>
                <a:lnTo>
                  <a:pt x="3234729" y="28563"/>
                </a:lnTo>
                <a:cubicBezTo>
                  <a:pt x="3233458" y="22352"/>
                  <a:pt x="3232188" y="18085"/>
                  <a:pt x="3230664" y="15761"/>
                </a:cubicBezTo>
                <a:cubicBezTo>
                  <a:pt x="3229141" y="13437"/>
                  <a:pt x="3226981" y="11672"/>
                  <a:pt x="3224061" y="10452"/>
                </a:cubicBezTo>
                <a:cubicBezTo>
                  <a:pt x="3221775" y="9576"/>
                  <a:pt x="3217711" y="9144"/>
                  <a:pt x="3211742" y="9144"/>
                </a:cubicBezTo>
                <a:lnTo>
                  <a:pt x="3179356" y="9144"/>
                </a:lnTo>
                <a:lnTo>
                  <a:pt x="3179356" y="55804"/>
                </a:lnTo>
                <a:lnTo>
                  <a:pt x="3205392" y="55804"/>
                </a:lnTo>
                <a:cubicBezTo>
                  <a:pt x="3212123" y="55804"/>
                  <a:pt x="3216568" y="54788"/>
                  <a:pt x="3218854" y="52756"/>
                </a:cubicBezTo>
                <a:cubicBezTo>
                  <a:pt x="3221901" y="50089"/>
                  <a:pt x="3223552" y="45390"/>
                  <a:pt x="3223933" y="38659"/>
                </a:cubicBezTo>
                <a:lnTo>
                  <a:pt x="3227108" y="38659"/>
                </a:lnTo>
                <a:lnTo>
                  <a:pt x="3227108" y="79756"/>
                </a:lnTo>
                <a:lnTo>
                  <a:pt x="3223933" y="79756"/>
                </a:lnTo>
                <a:cubicBezTo>
                  <a:pt x="3223044" y="74003"/>
                  <a:pt x="3222282" y="70320"/>
                  <a:pt x="3221520" y="68695"/>
                </a:cubicBezTo>
                <a:cubicBezTo>
                  <a:pt x="3220377" y="66663"/>
                  <a:pt x="3218726" y="65063"/>
                  <a:pt x="3216313" y="63907"/>
                </a:cubicBezTo>
                <a:cubicBezTo>
                  <a:pt x="3213900" y="62751"/>
                  <a:pt x="3210344" y="62167"/>
                  <a:pt x="3205392" y="62167"/>
                </a:cubicBezTo>
                <a:lnTo>
                  <a:pt x="3179356" y="62167"/>
                </a:lnTo>
                <a:lnTo>
                  <a:pt x="3179356" y="101080"/>
                </a:lnTo>
                <a:cubicBezTo>
                  <a:pt x="3179356" y="106312"/>
                  <a:pt x="3179611" y="109487"/>
                  <a:pt x="3180118" y="110617"/>
                </a:cubicBezTo>
                <a:cubicBezTo>
                  <a:pt x="3180626" y="111748"/>
                  <a:pt x="3181388" y="112649"/>
                  <a:pt x="3182531" y="113310"/>
                </a:cubicBezTo>
                <a:cubicBezTo>
                  <a:pt x="3183675" y="113983"/>
                  <a:pt x="3185961" y="114313"/>
                  <a:pt x="3189136" y="114313"/>
                </a:cubicBezTo>
                <a:lnTo>
                  <a:pt x="3209201" y="114313"/>
                </a:lnTo>
                <a:cubicBezTo>
                  <a:pt x="3215806" y="114313"/>
                  <a:pt x="3220758" y="113856"/>
                  <a:pt x="3223680" y="112929"/>
                </a:cubicBezTo>
                <a:cubicBezTo>
                  <a:pt x="3226727" y="111989"/>
                  <a:pt x="3229649" y="110160"/>
                  <a:pt x="3232443" y="107442"/>
                </a:cubicBezTo>
                <a:cubicBezTo>
                  <a:pt x="3235999" y="103836"/>
                  <a:pt x="3239681" y="98413"/>
                  <a:pt x="3243492" y="91161"/>
                </a:cubicBezTo>
                <a:lnTo>
                  <a:pt x="3246920" y="91161"/>
                </a:lnTo>
                <a:lnTo>
                  <a:pt x="3236761" y="120765"/>
                </a:lnTo>
                <a:lnTo>
                  <a:pt x="3145829" y="120765"/>
                </a:lnTo>
                <a:lnTo>
                  <a:pt x="3145829" y="117539"/>
                </a:lnTo>
                <a:lnTo>
                  <a:pt x="3150019" y="117539"/>
                </a:lnTo>
                <a:cubicBezTo>
                  <a:pt x="3152813" y="117539"/>
                  <a:pt x="3155354" y="116866"/>
                  <a:pt x="3157893" y="115532"/>
                </a:cubicBezTo>
                <a:cubicBezTo>
                  <a:pt x="3159799" y="114605"/>
                  <a:pt x="3161068" y="113208"/>
                  <a:pt x="3161704" y="111354"/>
                </a:cubicBezTo>
                <a:cubicBezTo>
                  <a:pt x="3162338" y="109500"/>
                  <a:pt x="3162719" y="105703"/>
                  <a:pt x="3162719" y="99949"/>
                </a:cubicBezTo>
                <a:lnTo>
                  <a:pt x="3162719" y="23241"/>
                </a:lnTo>
                <a:cubicBezTo>
                  <a:pt x="3162719" y="15761"/>
                  <a:pt x="3161957" y="11151"/>
                  <a:pt x="3160433" y="9398"/>
                </a:cubicBezTo>
                <a:cubicBezTo>
                  <a:pt x="3158401" y="7087"/>
                  <a:pt x="3154845" y="5919"/>
                  <a:pt x="3150019" y="5919"/>
                </a:cubicBezTo>
                <a:lnTo>
                  <a:pt x="3145829" y="5919"/>
                </a:lnTo>
                <a:close/>
                <a:moveTo>
                  <a:pt x="186221" y="896404"/>
                </a:moveTo>
                <a:moveTo>
                  <a:pt x="3026322" y="2705"/>
                </a:moveTo>
                <a:lnTo>
                  <a:pt x="3069375" y="2705"/>
                </a:lnTo>
                <a:cubicBezTo>
                  <a:pt x="3081820" y="2705"/>
                  <a:pt x="3091092" y="3620"/>
                  <a:pt x="3097061" y="5436"/>
                </a:cubicBezTo>
                <a:cubicBezTo>
                  <a:pt x="3103030" y="7265"/>
                  <a:pt x="3108110" y="10643"/>
                  <a:pt x="3112174" y="15545"/>
                </a:cubicBezTo>
                <a:cubicBezTo>
                  <a:pt x="3116364" y="20447"/>
                  <a:pt x="3118397" y="26289"/>
                  <a:pt x="3118397" y="33084"/>
                </a:cubicBezTo>
                <a:cubicBezTo>
                  <a:pt x="3118397" y="40336"/>
                  <a:pt x="3116111" y="46635"/>
                  <a:pt x="3111285" y="51982"/>
                </a:cubicBezTo>
                <a:cubicBezTo>
                  <a:pt x="3106586" y="57316"/>
                  <a:pt x="3099219" y="61087"/>
                  <a:pt x="3089313" y="63297"/>
                </a:cubicBezTo>
                <a:lnTo>
                  <a:pt x="3113698" y="97168"/>
                </a:lnTo>
                <a:cubicBezTo>
                  <a:pt x="3119286" y="104941"/>
                  <a:pt x="3124112" y="110109"/>
                  <a:pt x="3128049" y="112662"/>
                </a:cubicBezTo>
                <a:cubicBezTo>
                  <a:pt x="3132112" y="115215"/>
                  <a:pt x="3137319" y="116840"/>
                  <a:pt x="3143797" y="117539"/>
                </a:cubicBezTo>
                <a:lnTo>
                  <a:pt x="3143797" y="120765"/>
                </a:lnTo>
                <a:lnTo>
                  <a:pt x="3112300" y="120765"/>
                </a:lnTo>
                <a:lnTo>
                  <a:pt x="3072295" y="65558"/>
                </a:lnTo>
                <a:cubicBezTo>
                  <a:pt x="3069375" y="65672"/>
                  <a:pt x="3066962" y="65736"/>
                  <a:pt x="3065056" y="65736"/>
                </a:cubicBezTo>
                <a:cubicBezTo>
                  <a:pt x="3064294" y="65736"/>
                  <a:pt x="3063532" y="65723"/>
                  <a:pt x="3062643" y="65685"/>
                </a:cubicBezTo>
                <a:cubicBezTo>
                  <a:pt x="3061755" y="65659"/>
                  <a:pt x="3060866" y="65621"/>
                  <a:pt x="3059976" y="65558"/>
                </a:cubicBezTo>
                <a:lnTo>
                  <a:pt x="3059976" y="99860"/>
                </a:lnTo>
                <a:cubicBezTo>
                  <a:pt x="3059976" y="107290"/>
                  <a:pt x="3060738" y="111913"/>
                  <a:pt x="3062389" y="113703"/>
                </a:cubicBezTo>
                <a:cubicBezTo>
                  <a:pt x="3064549" y="116256"/>
                  <a:pt x="3067850" y="117539"/>
                  <a:pt x="3072295" y="117539"/>
                </a:cubicBezTo>
                <a:lnTo>
                  <a:pt x="3076868" y="117539"/>
                </a:lnTo>
                <a:lnTo>
                  <a:pt x="3076868" y="120765"/>
                </a:lnTo>
                <a:lnTo>
                  <a:pt x="3026322" y="120765"/>
                </a:lnTo>
                <a:lnTo>
                  <a:pt x="3026322" y="117539"/>
                </a:lnTo>
                <a:lnTo>
                  <a:pt x="3030767" y="117539"/>
                </a:lnTo>
                <a:cubicBezTo>
                  <a:pt x="3035719" y="117539"/>
                  <a:pt x="3039275" y="115913"/>
                  <a:pt x="3041435" y="112662"/>
                </a:cubicBezTo>
                <a:cubicBezTo>
                  <a:pt x="3042705" y="110859"/>
                  <a:pt x="3043339" y="106592"/>
                  <a:pt x="3043339" y="99860"/>
                </a:cubicBezTo>
                <a:lnTo>
                  <a:pt x="3043339" y="23597"/>
                </a:lnTo>
                <a:cubicBezTo>
                  <a:pt x="3043339" y="16168"/>
                  <a:pt x="3042450" y="11557"/>
                  <a:pt x="3040800" y="9754"/>
                </a:cubicBezTo>
                <a:cubicBezTo>
                  <a:pt x="3038641" y="7201"/>
                  <a:pt x="3035212" y="5919"/>
                  <a:pt x="3030767" y="5919"/>
                </a:cubicBezTo>
                <a:lnTo>
                  <a:pt x="3026322" y="5919"/>
                </a:lnTo>
                <a:close/>
                <a:moveTo>
                  <a:pt x="186221" y="896404"/>
                </a:moveTo>
                <a:moveTo>
                  <a:pt x="2853982" y="2705"/>
                </a:moveTo>
                <a:lnTo>
                  <a:pt x="2941739" y="2705"/>
                </a:lnTo>
                <a:lnTo>
                  <a:pt x="2942882" y="28639"/>
                </a:lnTo>
                <a:lnTo>
                  <a:pt x="2939835" y="28639"/>
                </a:lnTo>
                <a:cubicBezTo>
                  <a:pt x="2938311" y="23127"/>
                  <a:pt x="2936660" y="19088"/>
                  <a:pt x="2934627" y="16498"/>
                </a:cubicBezTo>
                <a:cubicBezTo>
                  <a:pt x="2932595" y="13920"/>
                  <a:pt x="2930182" y="12040"/>
                  <a:pt x="2927262" y="10884"/>
                </a:cubicBezTo>
                <a:cubicBezTo>
                  <a:pt x="2924213" y="9729"/>
                  <a:pt x="2919768" y="9144"/>
                  <a:pt x="2913545" y="9144"/>
                </a:cubicBezTo>
                <a:lnTo>
                  <a:pt x="2887511" y="9144"/>
                </a:lnTo>
                <a:lnTo>
                  <a:pt x="2887511" y="55550"/>
                </a:lnTo>
                <a:lnTo>
                  <a:pt x="2909100" y="55550"/>
                </a:lnTo>
                <a:cubicBezTo>
                  <a:pt x="2913926" y="55550"/>
                  <a:pt x="2917610" y="54458"/>
                  <a:pt x="2919895" y="52286"/>
                </a:cubicBezTo>
                <a:cubicBezTo>
                  <a:pt x="2922181" y="50102"/>
                  <a:pt x="2923706" y="45797"/>
                  <a:pt x="2924468" y="39358"/>
                </a:cubicBezTo>
                <a:lnTo>
                  <a:pt x="2927643" y="39358"/>
                </a:lnTo>
                <a:lnTo>
                  <a:pt x="2927643" y="79312"/>
                </a:lnTo>
                <a:lnTo>
                  <a:pt x="2924468" y="79312"/>
                </a:lnTo>
                <a:cubicBezTo>
                  <a:pt x="2924341" y="74727"/>
                  <a:pt x="2923832" y="71362"/>
                  <a:pt x="2922689" y="69215"/>
                </a:cubicBezTo>
                <a:cubicBezTo>
                  <a:pt x="2921547" y="67069"/>
                  <a:pt x="2920023" y="65456"/>
                  <a:pt x="2917991" y="64389"/>
                </a:cubicBezTo>
                <a:cubicBezTo>
                  <a:pt x="2915958" y="63310"/>
                  <a:pt x="2913037" y="62777"/>
                  <a:pt x="2909100" y="62777"/>
                </a:cubicBezTo>
                <a:lnTo>
                  <a:pt x="2887511" y="62777"/>
                </a:lnTo>
                <a:lnTo>
                  <a:pt x="2887511" y="99860"/>
                </a:lnTo>
                <a:cubicBezTo>
                  <a:pt x="2887511" y="105842"/>
                  <a:pt x="2887892" y="109792"/>
                  <a:pt x="2888654" y="111710"/>
                </a:cubicBezTo>
                <a:cubicBezTo>
                  <a:pt x="2889288" y="113157"/>
                  <a:pt x="2890431" y="114402"/>
                  <a:pt x="2892337" y="115443"/>
                </a:cubicBezTo>
                <a:cubicBezTo>
                  <a:pt x="2894876" y="116840"/>
                  <a:pt x="2897543" y="117539"/>
                  <a:pt x="2900337" y="117539"/>
                </a:cubicBezTo>
                <a:lnTo>
                  <a:pt x="2904656" y="117539"/>
                </a:lnTo>
                <a:lnTo>
                  <a:pt x="2904656" y="120765"/>
                </a:lnTo>
                <a:lnTo>
                  <a:pt x="2853982" y="120765"/>
                </a:lnTo>
                <a:lnTo>
                  <a:pt x="2853982" y="117539"/>
                </a:lnTo>
                <a:lnTo>
                  <a:pt x="2858174" y="117539"/>
                </a:lnTo>
                <a:cubicBezTo>
                  <a:pt x="2863000" y="117539"/>
                  <a:pt x="2866556" y="116117"/>
                  <a:pt x="2868714" y="113272"/>
                </a:cubicBezTo>
                <a:cubicBezTo>
                  <a:pt x="2870112" y="111417"/>
                  <a:pt x="2870874" y="106947"/>
                  <a:pt x="2870874" y="99860"/>
                </a:cubicBezTo>
                <a:lnTo>
                  <a:pt x="2870874" y="23597"/>
                </a:lnTo>
                <a:cubicBezTo>
                  <a:pt x="2870874" y="17615"/>
                  <a:pt x="2870493" y="13666"/>
                  <a:pt x="2869731" y="11761"/>
                </a:cubicBezTo>
                <a:cubicBezTo>
                  <a:pt x="2869095" y="10300"/>
                  <a:pt x="2867952" y="9055"/>
                  <a:pt x="2866175" y="8014"/>
                </a:cubicBezTo>
                <a:cubicBezTo>
                  <a:pt x="2863635" y="6617"/>
                  <a:pt x="2860968" y="5919"/>
                  <a:pt x="2858174" y="5919"/>
                </a:cubicBezTo>
                <a:lnTo>
                  <a:pt x="2853982" y="5919"/>
                </a:lnTo>
                <a:close/>
                <a:moveTo>
                  <a:pt x="186221" y="896404"/>
                </a:moveTo>
                <a:moveTo>
                  <a:pt x="2496986" y="2705"/>
                </a:moveTo>
                <a:lnTo>
                  <a:pt x="2547912" y="2705"/>
                </a:lnTo>
                <a:lnTo>
                  <a:pt x="2547912" y="5919"/>
                </a:lnTo>
                <a:lnTo>
                  <a:pt x="2543467" y="5919"/>
                </a:lnTo>
                <a:cubicBezTo>
                  <a:pt x="2538514" y="5919"/>
                  <a:pt x="2535086" y="7455"/>
                  <a:pt x="2532926" y="10541"/>
                </a:cubicBezTo>
                <a:cubicBezTo>
                  <a:pt x="2531529" y="12624"/>
                  <a:pt x="2530767" y="16980"/>
                  <a:pt x="2530767" y="23597"/>
                </a:cubicBezTo>
                <a:lnTo>
                  <a:pt x="2530767" y="75045"/>
                </a:lnTo>
                <a:cubicBezTo>
                  <a:pt x="2530767" y="79629"/>
                  <a:pt x="2531276" y="84887"/>
                  <a:pt x="2532038" y="90805"/>
                </a:cubicBezTo>
                <a:cubicBezTo>
                  <a:pt x="2532926" y="96724"/>
                  <a:pt x="2534451" y="101346"/>
                  <a:pt x="2536610" y="104648"/>
                </a:cubicBezTo>
                <a:cubicBezTo>
                  <a:pt x="2538895" y="107963"/>
                  <a:pt x="2542070" y="110694"/>
                  <a:pt x="2546135" y="112840"/>
                </a:cubicBezTo>
                <a:cubicBezTo>
                  <a:pt x="2550325" y="114986"/>
                  <a:pt x="2555406" y="116053"/>
                  <a:pt x="2561501" y="116053"/>
                </a:cubicBezTo>
                <a:cubicBezTo>
                  <a:pt x="2569122" y="116053"/>
                  <a:pt x="2576106" y="114377"/>
                  <a:pt x="2582202" y="111011"/>
                </a:cubicBezTo>
                <a:cubicBezTo>
                  <a:pt x="2588299" y="107646"/>
                  <a:pt x="2592362" y="103328"/>
                  <a:pt x="2594649" y="98082"/>
                </a:cubicBezTo>
                <a:cubicBezTo>
                  <a:pt x="2596935" y="92825"/>
                  <a:pt x="2597950" y="83935"/>
                  <a:pt x="2597950" y="71400"/>
                </a:cubicBezTo>
                <a:lnTo>
                  <a:pt x="2597950" y="23597"/>
                </a:lnTo>
                <a:cubicBezTo>
                  <a:pt x="2597950" y="16218"/>
                  <a:pt x="2597188" y="11608"/>
                  <a:pt x="2595537" y="9754"/>
                </a:cubicBezTo>
                <a:cubicBezTo>
                  <a:pt x="2593251" y="7201"/>
                  <a:pt x="2589950" y="5919"/>
                  <a:pt x="2585505" y="5919"/>
                </a:cubicBezTo>
                <a:lnTo>
                  <a:pt x="2581060" y="5919"/>
                </a:lnTo>
                <a:lnTo>
                  <a:pt x="2581060" y="2705"/>
                </a:lnTo>
                <a:lnTo>
                  <a:pt x="2622843" y="2705"/>
                </a:lnTo>
                <a:lnTo>
                  <a:pt x="2622843" y="5919"/>
                </a:lnTo>
                <a:lnTo>
                  <a:pt x="2618398" y="5919"/>
                </a:lnTo>
                <a:cubicBezTo>
                  <a:pt x="2613699" y="5919"/>
                  <a:pt x="2610143" y="7862"/>
                  <a:pt x="2607730" y="11761"/>
                </a:cubicBezTo>
                <a:cubicBezTo>
                  <a:pt x="2606460" y="13551"/>
                  <a:pt x="2605825" y="17730"/>
                  <a:pt x="2605825" y="24296"/>
                </a:cubicBezTo>
                <a:lnTo>
                  <a:pt x="2605825" y="72174"/>
                </a:lnTo>
                <a:cubicBezTo>
                  <a:pt x="2605825" y="84024"/>
                  <a:pt x="2604681" y="93206"/>
                  <a:pt x="2602268" y="99734"/>
                </a:cubicBezTo>
                <a:cubicBezTo>
                  <a:pt x="2599982" y="106261"/>
                  <a:pt x="2595411" y="111862"/>
                  <a:pt x="2588425" y="116536"/>
                </a:cubicBezTo>
                <a:cubicBezTo>
                  <a:pt x="2581568" y="121209"/>
                  <a:pt x="2572297" y="123546"/>
                  <a:pt x="2560358" y="123546"/>
                </a:cubicBezTo>
                <a:cubicBezTo>
                  <a:pt x="2547531" y="123546"/>
                  <a:pt x="2537752" y="121311"/>
                  <a:pt x="2531022" y="116840"/>
                </a:cubicBezTo>
                <a:cubicBezTo>
                  <a:pt x="2524417" y="112370"/>
                  <a:pt x="2519592" y="106363"/>
                  <a:pt x="2516924" y="98819"/>
                </a:cubicBezTo>
                <a:cubicBezTo>
                  <a:pt x="2515020" y="93650"/>
                  <a:pt x="2514130" y="83960"/>
                  <a:pt x="2514130" y="69736"/>
                </a:cubicBezTo>
                <a:lnTo>
                  <a:pt x="2514130" y="23597"/>
                </a:lnTo>
                <a:cubicBezTo>
                  <a:pt x="2514130" y="16345"/>
                  <a:pt x="2513114" y="11583"/>
                  <a:pt x="2511082" y="9322"/>
                </a:cubicBezTo>
                <a:cubicBezTo>
                  <a:pt x="2509051" y="7049"/>
                  <a:pt x="2505876" y="5919"/>
                  <a:pt x="2501430" y="5919"/>
                </a:cubicBezTo>
                <a:lnTo>
                  <a:pt x="2496986" y="5919"/>
                </a:lnTo>
                <a:close/>
                <a:moveTo>
                  <a:pt x="186221" y="896404"/>
                </a:moveTo>
                <a:moveTo>
                  <a:pt x="2291754" y="2705"/>
                </a:moveTo>
                <a:lnTo>
                  <a:pt x="2334807" y="2705"/>
                </a:lnTo>
                <a:cubicBezTo>
                  <a:pt x="2347252" y="2705"/>
                  <a:pt x="2356523" y="3620"/>
                  <a:pt x="2362492" y="5436"/>
                </a:cubicBezTo>
                <a:cubicBezTo>
                  <a:pt x="2368461" y="7265"/>
                  <a:pt x="2373542" y="10643"/>
                  <a:pt x="2377605" y="15545"/>
                </a:cubicBezTo>
                <a:cubicBezTo>
                  <a:pt x="2381797" y="20447"/>
                  <a:pt x="2383829" y="26289"/>
                  <a:pt x="2383829" y="33084"/>
                </a:cubicBezTo>
                <a:cubicBezTo>
                  <a:pt x="2383829" y="40336"/>
                  <a:pt x="2381542" y="46635"/>
                  <a:pt x="2376717" y="51982"/>
                </a:cubicBezTo>
                <a:cubicBezTo>
                  <a:pt x="2372017" y="57316"/>
                  <a:pt x="2364651" y="61087"/>
                  <a:pt x="2354745" y="63297"/>
                </a:cubicBezTo>
                <a:lnTo>
                  <a:pt x="2379129" y="97168"/>
                </a:lnTo>
                <a:cubicBezTo>
                  <a:pt x="2384717" y="104941"/>
                  <a:pt x="2389544" y="110109"/>
                  <a:pt x="2393480" y="112662"/>
                </a:cubicBezTo>
                <a:cubicBezTo>
                  <a:pt x="2397545" y="115215"/>
                  <a:pt x="2402751" y="116840"/>
                  <a:pt x="2409229" y="117539"/>
                </a:cubicBezTo>
                <a:lnTo>
                  <a:pt x="2409229" y="120765"/>
                </a:lnTo>
                <a:lnTo>
                  <a:pt x="2377732" y="120765"/>
                </a:lnTo>
                <a:lnTo>
                  <a:pt x="2337727" y="65558"/>
                </a:lnTo>
                <a:cubicBezTo>
                  <a:pt x="2334807" y="65672"/>
                  <a:pt x="2332394" y="65736"/>
                  <a:pt x="2330489" y="65736"/>
                </a:cubicBezTo>
                <a:cubicBezTo>
                  <a:pt x="2329726" y="65736"/>
                  <a:pt x="2328964" y="65723"/>
                  <a:pt x="2328076" y="65685"/>
                </a:cubicBezTo>
                <a:cubicBezTo>
                  <a:pt x="2327186" y="65659"/>
                  <a:pt x="2326298" y="65621"/>
                  <a:pt x="2325408" y="65558"/>
                </a:cubicBezTo>
                <a:lnTo>
                  <a:pt x="2325408" y="99860"/>
                </a:lnTo>
                <a:cubicBezTo>
                  <a:pt x="2325408" y="107290"/>
                  <a:pt x="2326170" y="111913"/>
                  <a:pt x="2327822" y="113703"/>
                </a:cubicBezTo>
                <a:cubicBezTo>
                  <a:pt x="2329980" y="116256"/>
                  <a:pt x="2333282" y="117539"/>
                  <a:pt x="2337727" y="117539"/>
                </a:cubicBezTo>
                <a:lnTo>
                  <a:pt x="2342299" y="117539"/>
                </a:lnTo>
                <a:lnTo>
                  <a:pt x="2342299" y="120765"/>
                </a:lnTo>
                <a:lnTo>
                  <a:pt x="2291754" y="120765"/>
                </a:lnTo>
                <a:lnTo>
                  <a:pt x="2291754" y="117539"/>
                </a:lnTo>
                <a:lnTo>
                  <a:pt x="2296198" y="117539"/>
                </a:lnTo>
                <a:cubicBezTo>
                  <a:pt x="2301151" y="117539"/>
                  <a:pt x="2304707" y="115913"/>
                  <a:pt x="2306867" y="112662"/>
                </a:cubicBezTo>
                <a:cubicBezTo>
                  <a:pt x="2308136" y="110859"/>
                  <a:pt x="2308772" y="106592"/>
                  <a:pt x="2308772" y="99860"/>
                </a:cubicBezTo>
                <a:lnTo>
                  <a:pt x="2308772" y="23597"/>
                </a:lnTo>
                <a:cubicBezTo>
                  <a:pt x="2308772" y="16168"/>
                  <a:pt x="2307882" y="11557"/>
                  <a:pt x="2306232" y="9754"/>
                </a:cubicBezTo>
                <a:cubicBezTo>
                  <a:pt x="2304073" y="7201"/>
                  <a:pt x="2300644" y="5919"/>
                  <a:pt x="2296198" y="5919"/>
                </a:cubicBezTo>
                <a:lnTo>
                  <a:pt x="2291754" y="5919"/>
                </a:lnTo>
                <a:close/>
                <a:moveTo>
                  <a:pt x="186221" y="896404"/>
                </a:moveTo>
                <a:moveTo>
                  <a:pt x="2184185" y="2705"/>
                </a:moveTo>
                <a:lnTo>
                  <a:pt x="2275117" y="2705"/>
                </a:lnTo>
                <a:lnTo>
                  <a:pt x="2276386" y="28563"/>
                </a:lnTo>
                <a:lnTo>
                  <a:pt x="2273085" y="28563"/>
                </a:lnTo>
                <a:cubicBezTo>
                  <a:pt x="2271814" y="22352"/>
                  <a:pt x="2270545" y="18085"/>
                  <a:pt x="2269020" y="15761"/>
                </a:cubicBezTo>
                <a:cubicBezTo>
                  <a:pt x="2267497" y="13437"/>
                  <a:pt x="2265338" y="11672"/>
                  <a:pt x="2262417" y="10452"/>
                </a:cubicBezTo>
                <a:cubicBezTo>
                  <a:pt x="2260130" y="9576"/>
                  <a:pt x="2256067" y="9144"/>
                  <a:pt x="2250098" y="9144"/>
                </a:cubicBezTo>
                <a:lnTo>
                  <a:pt x="2217713" y="9144"/>
                </a:lnTo>
                <a:lnTo>
                  <a:pt x="2217713" y="55804"/>
                </a:lnTo>
                <a:lnTo>
                  <a:pt x="2243748" y="55804"/>
                </a:lnTo>
                <a:cubicBezTo>
                  <a:pt x="2250479" y="55804"/>
                  <a:pt x="2254923" y="54788"/>
                  <a:pt x="2257210" y="52756"/>
                </a:cubicBezTo>
                <a:cubicBezTo>
                  <a:pt x="2260257" y="50089"/>
                  <a:pt x="2261908" y="45390"/>
                  <a:pt x="2262289" y="38659"/>
                </a:cubicBezTo>
                <a:lnTo>
                  <a:pt x="2265464" y="38659"/>
                </a:lnTo>
                <a:lnTo>
                  <a:pt x="2265464" y="79756"/>
                </a:lnTo>
                <a:lnTo>
                  <a:pt x="2262289" y="79756"/>
                </a:lnTo>
                <a:cubicBezTo>
                  <a:pt x="2261401" y="74003"/>
                  <a:pt x="2260639" y="70320"/>
                  <a:pt x="2259876" y="68695"/>
                </a:cubicBezTo>
                <a:cubicBezTo>
                  <a:pt x="2258733" y="66663"/>
                  <a:pt x="2257082" y="65063"/>
                  <a:pt x="2254670" y="63907"/>
                </a:cubicBezTo>
                <a:cubicBezTo>
                  <a:pt x="2252257" y="62751"/>
                  <a:pt x="2248701" y="62167"/>
                  <a:pt x="2243748" y="62167"/>
                </a:cubicBezTo>
                <a:lnTo>
                  <a:pt x="2217713" y="62167"/>
                </a:lnTo>
                <a:lnTo>
                  <a:pt x="2217713" y="101080"/>
                </a:lnTo>
                <a:cubicBezTo>
                  <a:pt x="2217713" y="106312"/>
                  <a:pt x="2217967" y="109487"/>
                  <a:pt x="2218474" y="110617"/>
                </a:cubicBezTo>
                <a:cubicBezTo>
                  <a:pt x="2218982" y="111748"/>
                  <a:pt x="2219745" y="112649"/>
                  <a:pt x="2220888" y="113310"/>
                </a:cubicBezTo>
                <a:cubicBezTo>
                  <a:pt x="2222030" y="113983"/>
                  <a:pt x="2224317" y="114313"/>
                  <a:pt x="2227492" y="114313"/>
                </a:cubicBezTo>
                <a:lnTo>
                  <a:pt x="2247557" y="114313"/>
                </a:lnTo>
                <a:cubicBezTo>
                  <a:pt x="2254161" y="114313"/>
                  <a:pt x="2259114" y="113856"/>
                  <a:pt x="2262036" y="112929"/>
                </a:cubicBezTo>
                <a:cubicBezTo>
                  <a:pt x="2265083" y="111989"/>
                  <a:pt x="2268004" y="110160"/>
                  <a:pt x="2270798" y="107442"/>
                </a:cubicBezTo>
                <a:cubicBezTo>
                  <a:pt x="2274354" y="103836"/>
                  <a:pt x="2278038" y="98413"/>
                  <a:pt x="2281848" y="91161"/>
                </a:cubicBezTo>
                <a:lnTo>
                  <a:pt x="2285276" y="91161"/>
                </a:lnTo>
                <a:lnTo>
                  <a:pt x="2275117" y="120765"/>
                </a:lnTo>
                <a:lnTo>
                  <a:pt x="2184185" y="120765"/>
                </a:lnTo>
                <a:lnTo>
                  <a:pt x="2184185" y="117539"/>
                </a:lnTo>
                <a:lnTo>
                  <a:pt x="2188376" y="117539"/>
                </a:lnTo>
                <a:cubicBezTo>
                  <a:pt x="2191170" y="117539"/>
                  <a:pt x="2193710" y="116866"/>
                  <a:pt x="2196249" y="115532"/>
                </a:cubicBezTo>
                <a:cubicBezTo>
                  <a:pt x="2198154" y="114605"/>
                  <a:pt x="2199424" y="113208"/>
                  <a:pt x="2200060" y="111354"/>
                </a:cubicBezTo>
                <a:cubicBezTo>
                  <a:pt x="2200695" y="109500"/>
                  <a:pt x="2201076" y="105703"/>
                  <a:pt x="2201076" y="99949"/>
                </a:cubicBezTo>
                <a:lnTo>
                  <a:pt x="2201076" y="23241"/>
                </a:lnTo>
                <a:cubicBezTo>
                  <a:pt x="2201076" y="15761"/>
                  <a:pt x="2200314" y="11151"/>
                  <a:pt x="2198789" y="9398"/>
                </a:cubicBezTo>
                <a:cubicBezTo>
                  <a:pt x="2196757" y="7087"/>
                  <a:pt x="2193201" y="5919"/>
                  <a:pt x="2188376" y="5919"/>
                </a:cubicBezTo>
                <a:lnTo>
                  <a:pt x="2184185" y="5919"/>
                </a:lnTo>
                <a:close/>
                <a:moveTo>
                  <a:pt x="186221" y="896404"/>
                </a:moveTo>
                <a:moveTo>
                  <a:pt x="2054010" y="2705"/>
                </a:moveTo>
                <a:lnTo>
                  <a:pt x="2102270" y="2705"/>
                </a:lnTo>
                <a:lnTo>
                  <a:pt x="2102270" y="5919"/>
                </a:lnTo>
                <a:cubicBezTo>
                  <a:pt x="2096808" y="6439"/>
                  <a:pt x="2093252" y="7366"/>
                  <a:pt x="2091601" y="8713"/>
                </a:cubicBezTo>
                <a:cubicBezTo>
                  <a:pt x="2090077" y="10046"/>
                  <a:pt x="2089189" y="11761"/>
                  <a:pt x="2089189" y="13843"/>
                </a:cubicBezTo>
                <a:cubicBezTo>
                  <a:pt x="2089189" y="16752"/>
                  <a:pt x="2090586" y="21273"/>
                  <a:pt x="2093252" y="27432"/>
                </a:cubicBezTo>
                <a:lnTo>
                  <a:pt x="2123224" y="96647"/>
                </a:lnTo>
                <a:lnTo>
                  <a:pt x="2151164" y="28296"/>
                </a:lnTo>
                <a:cubicBezTo>
                  <a:pt x="2153832" y="21565"/>
                  <a:pt x="2155229" y="16891"/>
                  <a:pt x="2155229" y="14275"/>
                </a:cubicBezTo>
                <a:cubicBezTo>
                  <a:pt x="2155229" y="12599"/>
                  <a:pt x="2154339" y="10986"/>
                  <a:pt x="2152689" y="9449"/>
                </a:cubicBezTo>
                <a:cubicBezTo>
                  <a:pt x="2151038" y="7913"/>
                  <a:pt x="2148117" y="6820"/>
                  <a:pt x="2144179" y="6185"/>
                </a:cubicBezTo>
                <a:cubicBezTo>
                  <a:pt x="2143926" y="6122"/>
                  <a:pt x="2143417" y="6033"/>
                  <a:pt x="2142655" y="5919"/>
                </a:cubicBezTo>
                <a:lnTo>
                  <a:pt x="2142655" y="2705"/>
                </a:lnTo>
                <a:lnTo>
                  <a:pt x="2179104" y="2705"/>
                </a:lnTo>
                <a:lnTo>
                  <a:pt x="2179104" y="5919"/>
                </a:lnTo>
                <a:cubicBezTo>
                  <a:pt x="2174914" y="6681"/>
                  <a:pt x="2171739" y="8014"/>
                  <a:pt x="2169579" y="9932"/>
                </a:cubicBezTo>
                <a:cubicBezTo>
                  <a:pt x="2166532" y="12777"/>
                  <a:pt x="2163738" y="17120"/>
                  <a:pt x="2161451" y="22987"/>
                </a:cubicBezTo>
                <a:lnTo>
                  <a:pt x="2120176" y="123457"/>
                </a:lnTo>
                <a:lnTo>
                  <a:pt x="2117001" y="123457"/>
                </a:lnTo>
                <a:lnTo>
                  <a:pt x="2072805" y="21679"/>
                </a:lnTo>
                <a:cubicBezTo>
                  <a:pt x="2070520" y="16460"/>
                  <a:pt x="2068869" y="13259"/>
                  <a:pt x="2067979" y="12104"/>
                </a:cubicBezTo>
                <a:cubicBezTo>
                  <a:pt x="2066582" y="10300"/>
                  <a:pt x="2064804" y="8890"/>
                  <a:pt x="2062645" y="7874"/>
                </a:cubicBezTo>
                <a:cubicBezTo>
                  <a:pt x="2060486" y="6858"/>
                  <a:pt x="2057692" y="6211"/>
                  <a:pt x="2054010" y="5919"/>
                </a:cubicBezTo>
                <a:close/>
                <a:moveTo>
                  <a:pt x="186221" y="896404"/>
                </a:moveTo>
                <a:moveTo>
                  <a:pt x="1997495" y="2705"/>
                </a:moveTo>
                <a:lnTo>
                  <a:pt x="2048041" y="2705"/>
                </a:lnTo>
                <a:lnTo>
                  <a:pt x="2048041" y="5919"/>
                </a:lnTo>
                <a:lnTo>
                  <a:pt x="2043849" y="5919"/>
                </a:lnTo>
                <a:cubicBezTo>
                  <a:pt x="2039023" y="5919"/>
                  <a:pt x="2035467" y="7341"/>
                  <a:pt x="2033308" y="10186"/>
                </a:cubicBezTo>
                <a:cubicBezTo>
                  <a:pt x="2031785" y="12040"/>
                  <a:pt x="2031149" y="16510"/>
                  <a:pt x="2031149" y="23597"/>
                </a:cubicBezTo>
                <a:lnTo>
                  <a:pt x="2031149" y="99860"/>
                </a:lnTo>
                <a:cubicBezTo>
                  <a:pt x="2031149" y="105842"/>
                  <a:pt x="2031530" y="109792"/>
                  <a:pt x="2032166" y="111710"/>
                </a:cubicBezTo>
                <a:cubicBezTo>
                  <a:pt x="2032801" y="113157"/>
                  <a:pt x="2034070" y="114402"/>
                  <a:pt x="2035848" y="115443"/>
                </a:cubicBezTo>
                <a:cubicBezTo>
                  <a:pt x="2038389" y="116840"/>
                  <a:pt x="2041055" y="117539"/>
                  <a:pt x="2043849" y="117539"/>
                </a:cubicBezTo>
                <a:lnTo>
                  <a:pt x="2048041" y="117539"/>
                </a:lnTo>
                <a:lnTo>
                  <a:pt x="2048041" y="120765"/>
                </a:lnTo>
                <a:lnTo>
                  <a:pt x="1997495" y="120765"/>
                </a:lnTo>
                <a:lnTo>
                  <a:pt x="1997495" y="117539"/>
                </a:lnTo>
                <a:lnTo>
                  <a:pt x="2001686" y="117539"/>
                </a:lnTo>
                <a:cubicBezTo>
                  <a:pt x="2006511" y="117539"/>
                  <a:pt x="2010067" y="116117"/>
                  <a:pt x="2012354" y="113272"/>
                </a:cubicBezTo>
                <a:cubicBezTo>
                  <a:pt x="2013623" y="111417"/>
                  <a:pt x="2014386" y="106947"/>
                  <a:pt x="2014386" y="99860"/>
                </a:cubicBezTo>
                <a:lnTo>
                  <a:pt x="2014386" y="23597"/>
                </a:lnTo>
                <a:cubicBezTo>
                  <a:pt x="2014386" y="17615"/>
                  <a:pt x="2014004" y="13666"/>
                  <a:pt x="2013242" y="11761"/>
                </a:cubicBezTo>
                <a:cubicBezTo>
                  <a:pt x="2012607" y="10300"/>
                  <a:pt x="2011464" y="9055"/>
                  <a:pt x="2009686" y="8014"/>
                </a:cubicBezTo>
                <a:cubicBezTo>
                  <a:pt x="2007147" y="6617"/>
                  <a:pt x="2004479" y="5919"/>
                  <a:pt x="2001686" y="5919"/>
                </a:cubicBezTo>
                <a:lnTo>
                  <a:pt x="1997495" y="5919"/>
                </a:lnTo>
                <a:close/>
                <a:moveTo>
                  <a:pt x="186221" y="896404"/>
                </a:moveTo>
                <a:moveTo>
                  <a:pt x="1888401" y="2705"/>
                </a:moveTo>
                <a:lnTo>
                  <a:pt x="1941869" y="2705"/>
                </a:lnTo>
                <a:lnTo>
                  <a:pt x="1941869" y="5919"/>
                </a:lnTo>
                <a:cubicBezTo>
                  <a:pt x="1935645" y="5868"/>
                  <a:pt x="1931201" y="6439"/>
                  <a:pt x="1928661" y="7658"/>
                </a:cubicBezTo>
                <a:cubicBezTo>
                  <a:pt x="1926120" y="8878"/>
                  <a:pt x="1924470" y="10414"/>
                  <a:pt x="1923454" y="12281"/>
                </a:cubicBezTo>
                <a:cubicBezTo>
                  <a:pt x="1922564" y="14135"/>
                  <a:pt x="1922057" y="18580"/>
                  <a:pt x="1922057" y="25604"/>
                </a:cubicBezTo>
                <a:lnTo>
                  <a:pt x="1922057" y="99772"/>
                </a:lnTo>
                <a:cubicBezTo>
                  <a:pt x="1922057" y="104598"/>
                  <a:pt x="1922564" y="107900"/>
                  <a:pt x="1923454" y="109703"/>
                </a:cubicBezTo>
                <a:cubicBezTo>
                  <a:pt x="1924216" y="110922"/>
                  <a:pt x="1925232" y="111824"/>
                  <a:pt x="1926755" y="112395"/>
                </a:cubicBezTo>
                <a:cubicBezTo>
                  <a:pt x="1928152" y="112980"/>
                  <a:pt x="1932724" y="113272"/>
                  <a:pt x="1940345" y="113272"/>
                </a:cubicBezTo>
                <a:lnTo>
                  <a:pt x="1948980" y="113272"/>
                </a:lnTo>
                <a:cubicBezTo>
                  <a:pt x="1957998" y="113272"/>
                  <a:pt x="1964348" y="112599"/>
                  <a:pt x="1968030" y="111265"/>
                </a:cubicBezTo>
                <a:cubicBezTo>
                  <a:pt x="1971586" y="109932"/>
                  <a:pt x="1975016" y="107569"/>
                  <a:pt x="1978064" y="104178"/>
                </a:cubicBezTo>
                <a:cubicBezTo>
                  <a:pt x="1980985" y="100775"/>
                  <a:pt x="1984032" y="95428"/>
                  <a:pt x="1987080" y="88113"/>
                </a:cubicBezTo>
                <a:lnTo>
                  <a:pt x="1989874" y="88723"/>
                </a:lnTo>
                <a:lnTo>
                  <a:pt x="1979842" y="120765"/>
                </a:lnTo>
                <a:lnTo>
                  <a:pt x="1888401" y="120765"/>
                </a:lnTo>
                <a:lnTo>
                  <a:pt x="1888401" y="117539"/>
                </a:lnTo>
                <a:lnTo>
                  <a:pt x="1892847" y="117539"/>
                </a:lnTo>
                <a:cubicBezTo>
                  <a:pt x="1897799" y="117539"/>
                  <a:pt x="1901355" y="115913"/>
                  <a:pt x="1903514" y="112662"/>
                </a:cubicBezTo>
                <a:cubicBezTo>
                  <a:pt x="1904785" y="110808"/>
                  <a:pt x="1905420" y="106515"/>
                  <a:pt x="1905420" y="99772"/>
                </a:cubicBezTo>
                <a:lnTo>
                  <a:pt x="1905420" y="23597"/>
                </a:lnTo>
                <a:cubicBezTo>
                  <a:pt x="1905420" y="16218"/>
                  <a:pt x="1904530" y="11608"/>
                  <a:pt x="1903007" y="9754"/>
                </a:cubicBezTo>
                <a:cubicBezTo>
                  <a:pt x="1900720" y="7201"/>
                  <a:pt x="1897292" y="5919"/>
                  <a:pt x="1892847" y="5919"/>
                </a:cubicBezTo>
                <a:lnTo>
                  <a:pt x="1888401" y="5919"/>
                </a:lnTo>
                <a:close/>
                <a:moveTo>
                  <a:pt x="186221" y="896404"/>
                </a:moveTo>
                <a:moveTo>
                  <a:pt x="1535849" y="2705"/>
                </a:moveTo>
                <a:lnTo>
                  <a:pt x="1583855" y="2705"/>
                </a:lnTo>
                <a:cubicBezTo>
                  <a:pt x="1601508" y="2705"/>
                  <a:pt x="1614970" y="4699"/>
                  <a:pt x="1624114" y="8713"/>
                </a:cubicBezTo>
                <a:cubicBezTo>
                  <a:pt x="1633386" y="12713"/>
                  <a:pt x="1640751" y="19393"/>
                  <a:pt x="1646339" y="28728"/>
                </a:cubicBezTo>
                <a:cubicBezTo>
                  <a:pt x="1651927" y="38075"/>
                  <a:pt x="1654722" y="48870"/>
                  <a:pt x="1654722" y="61126"/>
                </a:cubicBezTo>
                <a:cubicBezTo>
                  <a:pt x="1654722" y="77547"/>
                  <a:pt x="1649769" y="91275"/>
                  <a:pt x="1639863" y="102299"/>
                </a:cubicBezTo>
                <a:cubicBezTo>
                  <a:pt x="1628560" y="114605"/>
                  <a:pt x="1611542" y="120765"/>
                  <a:pt x="1588554" y="120765"/>
                </a:cubicBezTo>
                <a:lnTo>
                  <a:pt x="1535849" y="120765"/>
                </a:lnTo>
                <a:lnTo>
                  <a:pt x="1535849" y="117539"/>
                </a:lnTo>
                <a:lnTo>
                  <a:pt x="1540295" y="117539"/>
                </a:lnTo>
                <a:cubicBezTo>
                  <a:pt x="1545248" y="117539"/>
                  <a:pt x="1548804" y="115939"/>
                  <a:pt x="1550963" y="112751"/>
                </a:cubicBezTo>
                <a:cubicBezTo>
                  <a:pt x="1552232" y="110833"/>
                  <a:pt x="1552867" y="106541"/>
                  <a:pt x="1552867" y="99860"/>
                </a:cubicBezTo>
                <a:lnTo>
                  <a:pt x="1552867" y="23597"/>
                </a:lnTo>
                <a:cubicBezTo>
                  <a:pt x="1552867" y="16218"/>
                  <a:pt x="1551979" y="11608"/>
                  <a:pt x="1550327" y="9754"/>
                </a:cubicBezTo>
                <a:cubicBezTo>
                  <a:pt x="1548169" y="7201"/>
                  <a:pt x="1544739" y="5919"/>
                  <a:pt x="1540295" y="5919"/>
                </a:cubicBezTo>
                <a:lnTo>
                  <a:pt x="1535849" y="5919"/>
                </a:lnTo>
                <a:close/>
                <a:moveTo>
                  <a:pt x="186221" y="896404"/>
                </a:moveTo>
                <a:moveTo>
                  <a:pt x="1416977" y="2705"/>
                </a:moveTo>
                <a:lnTo>
                  <a:pt x="1460030" y="2705"/>
                </a:lnTo>
                <a:cubicBezTo>
                  <a:pt x="1472476" y="2705"/>
                  <a:pt x="1481748" y="3620"/>
                  <a:pt x="1487717" y="5436"/>
                </a:cubicBezTo>
                <a:cubicBezTo>
                  <a:pt x="1493686" y="7265"/>
                  <a:pt x="1498766" y="10643"/>
                  <a:pt x="1502829" y="15545"/>
                </a:cubicBezTo>
                <a:cubicBezTo>
                  <a:pt x="1507020" y="20447"/>
                  <a:pt x="1509052" y="26289"/>
                  <a:pt x="1509052" y="33084"/>
                </a:cubicBezTo>
                <a:cubicBezTo>
                  <a:pt x="1509052" y="40336"/>
                  <a:pt x="1506767" y="46635"/>
                  <a:pt x="1501941" y="51982"/>
                </a:cubicBezTo>
                <a:cubicBezTo>
                  <a:pt x="1497242" y="57316"/>
                  <a:pt x="1489876" y="61087"/>
                  <a:pt x="1479970" y="63297"/>
                </a:cubicBezTo>
                <a:lnTo>
                  <a:pt x="1504354" y="97168"/>
                </a:lnTo>
                <a:cubicBezTo>
                  <a:pt x="1509942" y="104941"/>
                  <a:pt x="1514767" y="110109"/>
                  <a:pt x="1518704" y="112662"/>
                </a:cubicBezTo>
                <a:cubicBezTo>
                  <a:pt x="1522769" y="115215"/>
                  <a:pt x="1527976" y="116840"/>
                  <a:pt x="1534452" y="117539"/>
                </a:cubicBezTo>
                <a:lnTo>
                  <a:pt x="1534452" y="120765"/>
                </a:lnTo>
                <a:lnTo>
                  <a:pt x="1502957" y="120765"/>
                </a:lnTo>
                <a:lnTo>
                  <a:pt x="1462951" y="65558"/>
                </a:lnTo>
                <a:cubicBezTo>
                  <a:pt x="1460030" y="65672"/>
                  <a:pt x="1457617" y="65736"/>
                  <a:pt x="1455713" y="65736"/>
                </a:cubicBezTo>
                <a:cubicBezTo>
                  <a:pt x="1454951" y="65736"/>
                  <a:pt x="1454189" y="65723"/>
                  <a:pt x="1453299" y="65685"/>
                </a:cubicBezTo>
                <a:cubicBezTo>
                  <a:pt x="1452411" y="65659"/>
                  <a:pt x="1451522" y="65621"/>
                  <a:pt x="1450632" y="65558"/>
                </a:cubicBezTo>
                <a:lnTo>
                  <a:pt x="1450632" y="99860"/>
                </a:lnTo>
                <a:cubicBezTo>
                  <a:pt x="1450632" y="107290"/>
                  <a:pt x="1451395" y="111913"/>
                  <a:pt x="1453045" y="113703"/>
                </a:cubicBezTo>
                <a:cubicBezTo>
                  <a:pt x="1455204" y="116256"/>
                  <a:pt x="1458507" y="117539"/>
                  <a:pt x="1462951" y="117539"/>
                </a:cubicBezTo>
                <a:lnTo>
                  <a:pt x="1467523" y="117539"/>
                </a:lnTo>
                <a:lnTo>
                  <a:pt x="1467523" y="120765"/>
                </a:lnTo>
                <a:lnTo>
                  <a:pt x="1416977" y="120765"/>
                </a:lnTo>
                <a:lnTo>
                  <a:pt x="1416977" y="117539"/>
                </a:lnTo>
                <a:lnTo>
                  <a:pt x="1421423" y="117539"/>
                </a:lnTo>
                <a:cubicBezTo>
                  <a:pt x="1426376" y="117539"/>
                  <a:pt x="1429932" y="115913"/>
                  <a:pt x="1432091" y="112662"/>
                </a:cubicBezTo>
                <a:cubicBezTo>
                  <a:pt x="1433361" y="110859"/>
                  <a:pt x="1433995" y="106592"/>
                  <a:pt x="1433995" y="99860"/>
                </a:cubicBezTo>
                <a:lnTo>
                  <a:pt x="1433995" y="23597"/>
                </a:lnTo>
                <a:cubicBezTo>
                  <a:pt x="1433995" y="16168"/>
                  <a:pt x="1433107" y="11557"/>
                  <a:pt x="1431455" y="9754"/>
                </a:cubicBezTo>
                <a:cubicBezTo>
                  <a:pt x="1429297" y="7201"/>
                  <a:pt x="1425867" y="5919"/>
                  <a:pt x="1421423" y="5919"/>
                </a:cubicBezTo>
                <a:lnTo>
                  <a:pt x="1416977" y="5919"/>
                </a:lnTo>
                <a:close/>
                <a:moveTo>
                  <a:pt x="186221" y="896404"/>
                </a:moveTo>
                <a:moveTo>
                  <a:pt x="1160945" y="2705"/>
                </a:moveTo>
                <a:lnTo>
                  <a:pt x="1211492" y="2705"/>
                </a:lnTo>
                <a:lnTo>
                  <a:pt x="1211492" y="5919"/>
                </a:lnTo>
                <a:lnTo>
                  <a:pt x="1207301" y="5919"/>
                </a:lnTo>
                <a:cubicBezTo>
                  <a:pt x="1204507" y="5919"/>
                  <a:pt x="1201839" y="6592"/>
                  <a:pt x="1199299" y="7925"/>
                </a:cubicBezTo>
                <a:cubicBezTo>
                  <a:pt x="1197522" y="8852"/>
                  <a:pt x="1196251" y="10262"/>
                  <a:pt x="1195617" y="12142"/>
                </a:cubicBezTo>
                <a:cubicBezTo>
                  <a:pt x="1194854" y="14034"/>
                  <a:pt x="1194601" y="17882"/>
                  <a:pt x="1194601" y="23686"/>
                </a:cubicBezTo>
                <a:lnTo>
                  <a:pt x="1194601" y="57468"/>
                </a:lnTo>
                <a:lnTo>
                  <a:pt x="1249464" y="57468"/>
                </a:lnTo>
                <a:lnTo>
                  <a:pt x="1249464" y="23686"/>
                </a:lnTo>
                <a:cubicBezTo>
                  <a:pt x="1249464" y="17641"/>
                  <a:pt x="1249083" y="13666"/>
                  <a:pt x="1248322" y="11761"/>
                </a:cubicBezTo>
                <a:cubicBezTo>
                  <a:pt x="1247686" y="10300"/>
                  <a:pt x="1246417" y="9055"/>
                  <a:pt x="1244639" y="8014"/>
                </a:cubicBezTo>
                <a:cubicBezTo>
                  <a:pt x="1242098" y="6617"/>
                  <a:pt x="1239432" y="5919"/>
                  <a:pt x="1236638" y="5919"/>
                </a:cubicBezTo>
                <a:lnTo>
                  <a:pt x="1232573" y="5919"/>
                </a:lnTo>
                <a:lnTo>
                  <a:pt x="1232573" y="2705"/>
                </a:lnTo>
                <a:lnTo>
                  <a:pt x="1282992" y="2705"/>
                </a:lnTo>
                <a:lnTo>
                  <a:pt x="1282992" y="5919"/>
                </a:lnTo>
                <a:lnTo>
                  <a:pt x="1278801" y="5919"/>
                </a:lnTo>
                <a:cubicBezTo>
                  <a:pt x="1276007" y="5919"/>
                  <a:pt x="1273341" y="6592"/>
                  <a:pt x="1270927" y="7925"/>
                </a:cubicBezTo>
                <a:cubicBezTo>
                  <a:pt x="1269023" y="8852"/>
                  <a:pt x="1267752" y="10262"/>
                  <a:pt x="1267117" y="12142"/>
                </a:cubicBezTo>
                <a:cubicBezTo>
                  <a:pt x="1266482" y="14034"/>
                  <a:pt x="1266101" y="17882"/>
                  <a:pt x="1266101" y="23686"/>
                </a:cubicBezTo>
                <a:lnTo>
                  <a:pt x="1266101" y="99860"/>
                </a:lnTo>
                <a:cubicBezTo>
                  <a:pt x="1266101" y="105842"/>
                  <a:pt x="1266482" y="109792"/>
                  <a:pt x="1267245" y="111710"/>
                </a:cubicBezTo>
                <a:cubicBezTo>
                  <a:pt x="1267879" y="113157"/>
                  <a:pt x="1269023" y="114402"/>
                  <a:pt x="1270801" y="115443"/>
                </a:cubicBezTo>
                <a:cubicBezTo>
                  <a:pt x="1273341" y="116840"/>
                  <a:pt x="1276007" y="117539"/>
                  <a:pt x="1278801" y="117539"/>
                </a:cubicBezTo>
                <a:lnTo>
                  <a:pt x="1282992" y="117539"/>
                </a:lnTo>
                <a:lnTo>
                  <a:pt x="1282992" y="120765"/>
                </a:lnTo>
                <a:lnTo>
                  <a:pt x="1232573" y="120765"/>
                </a:lnTo>
                <a:lnTo>
                  <a:pt x="1232573" y="117539"/>
                </a:lnTo>
                <a:lnTo>
                  <a:pt x="1236638" y="117539"/>
                </a:lnTo>
                <a:cubicBezTo>
                  <a:pt x="1241464" y="117539"/>
                  <a:pt x="1245020" y="116117"/>
                  <a:pt x="1247179" y="113272"/>
                </a:cubicBezTo>
                <a:cubicBezTo>
                  <a:pt x="1248702" y="111417"/>
                  <a:pt x="1249464" y="106947"/>
                  <a:pt x="1249464" y="99860"/>
                </a:cubicBezTo>
                <a:lnTo>
                  <a:pt x="1249464" y="63907"/>
                </a:lnTo>
                <a:lnTo>
                  <a:pt x="1194601" y="63907"/>
                </a:lnTo>
                <a:lnTo>
                  <a:pt x="1194601" y="99860"/>
                </a:lnTo>
                <a:cubicBezTo>
                  <a:pt x="1194601" y="105842"/>
                  <a:pt x="1194982" y="109792"/>
                  <a:pt x="1195744" y="111710"/>
                </a:cubicBezTo>
                <a:cubicBezTo>
                  <a:pt x="1196251" y="113157"/>
                  <a:pt x="1197522" y="114402"/>
                  <a:pt x="1199299" y="115443"/>
                </a:cubicBezTo>
                <a:cubicBezTo>
                  <a:pt x="1201839" y="116840"/>
                  <a:pt x="1204507" y="117539"/>
                  <a:pt x="1207301" y="117539"/>
                </a:cubicBezTo>
                <a:lnTo>
                  <a:pt x="1211492" y="117539"/>
                </a:lnTo>
                <a:lnTo>
                  <a:pt x="1211492" y="120765"/>
                </a:lnTo>
                <a:lnTo>
                  <a:pt x="1160945" y="120765"/>
                </a:lnTo>
                <a:lnTo>
                  <a:pt x="1160945" y="117539"/>
                </a:lnTo>
                <a:lnTo>
                  <a:pt x="1165136" y="117539"/>
                </a:lnTo>
                <a:cubicBezTo>
                  <a:pt x="1169963" y="117539"/>
                  <a:pt x="1173519" y="116117"/>
                  <a:pt x="1175804" y="113272"/>
                </a:cubicBezTo>
                <a:cubicBezTo>
                  <a:pt x="1177201" y="111417"/>
                  <a:pt x="1177836" y="106947"/>
                  <a:pt x="1177836" y="99860"/>
                </a:cubicBezTo>
                <a:lnTo>
                  <a:pt x="1177836" y="23686"/>
                </a:lnTo>
                <a:cubicBezTo>
                  <a:pt x="1177836" y="17641"/>
                  <a:pt x="1177455" y="13666"/>
                  <a:pt x="1176694" y="11761"/>
                </a:cubicBezTo>
                <a:cubicBezTo>
                  <a:pt x="1176186" y="10300"/>
                  <a:pt x="1174916" y="9055"/>
                  <a:pt x="1173138" y="8014"/>
                </a:cubicBezTo>
                <a:cubicBezTo>
                  <a:pt x="1170598" y="6617"/>
                  <a:pt x="1167930" y="5919"/>
                  <a:pt x="1165136" y="5919"/>
                </a:cubicBezTo>
                <a:lnTo>
                  <a:pt x="1160945" y="5919"/>
                </a:lnTo>
                <a:close/>
                <a:moveTo>
                  <a:pt x="186221" y="896404"/>
                </a:moveTo>
                <a:moveTo>
                  <a:pt x="984035" y="2705"/>
                </a:moveTo>
                <a:lnTo>
                  <a:pt x="1034580" y="2705"/>
                </a:lnTo>
                <a:lnTo>
                  <a:pt x="1034580" y="5919"/>
                </a:lnTo>
                <a:lnTo>
                  <a:pt x="1030389" y="5919"/>
                </a:lnTo>
                <a:cubicBezTo>
                  <a:pt x="1025564" y="5919"/>
                  <a:pt x="1022007" y="7341"/>
                  <a:pt x="1019848" y="10186"/>
                </a:cubicBezTo>
                <a:cubicBezTo>
                  <a:pt x="1018324" y="12040"/>
                  <a:pt x="1017689" y="16510"/>
                  <a:pt x="1017689" y="23597"/>
                </a:cubicBezTo>
                <a:lnTo>
                  <a:pt x="1017689" y="99860"/>
                </a:lnTo>
                <a:cubicBezTo>
                  <a:pt x="1017689" y="105842"/>
                  <a:pt x="1018070" y="109792"/>
                  <a:pt x="1018705" y="111710"/>
                </a:cubicBezTo>
                <a:cubicBezTo>
                  <a:pt x="1019341" y="113157"/>
                  <a:pt x="1020611" y="114402"/>
                  <a:pt x="1022389" y="115443"/>
                </a:cubicBezTo>
                <a:cubicBezTo>
                  <a:pt x="1024929" y="116840"/>
                  <a:pt x="1027595" y="117539"/>
                  <a:pt x="1030389" y="117539"/>
                </a:cubicBezTo>
                <a:lnTo>
                  <a:pt x="1034580" y="117539"/>
                </a:lnTo>
                <a:lnTo>
                  <a:pt x="1034580" y="120765"/>
                </a:lnTo>
                <a:lnTo>
                  <a:pt x="984035" y="120765"/>
                </a:lnTo>
                <a:lnTo>
                  <a:pt x="984035" y="117539"/>
                </a:lnTo>
                <a:lnTo>
                  <a:pt x="988226" y="117539"/>
                </a:lnTo>
                <a:cubicBezTo>
                  <a:pt x="993051" y="117539"/>
                  <a:pt x="996607" y="116117"/>
                  <a:pt x="998894" y="113272"/>
                </a:cubicBezTo>
                <a:cubicBezTo>
                  <a:pt x="1000164" y="111417"/>
                  <a:pt x="1000926" y="106947"/>
                  <a:pt x="1000926" y="99860"/>
                </a:cubicBezTo>
                <a:lnTo>
                  <a:pt x="1000926" y="23597"/>
                </a:lnTo>
                <a:cubicBezTo>
                  <a:pt x="1000926" y="17615"/>
                  <a:pt x="1000545" y="13666"/>
                  <a:pt x="999782" y="11761"/>
                </a:cubicBezTo>
                <a:cubicBezTo>
                  <a:pt x="999148" y="10300"/>
                  <a:pt x="998004" y="9055"/>
                  <a:pt x="996226" y="8014"/>
                </a:cubicBezTo>
                <a:cubicBezTo>
                  <a:pt x="993686" y="6617"/>
                  <a:pt x="991020" y="5919"/>
                  <a:pt x="988226" y="5919"/>
                </a:cubicBezTo>
                <a:lnTo>
                  <a:pt x="984035" y="5919"/>
                </a:lnTo>
                <a:close/>
                <a:moveTo>
                  <a:pt x="186221" y="896404"/>
                </a:moveTo>
                <a:moveTo>
                  <a:pt x="863766" y="2705"/>
                </a:moveTo>
                <a:lnTo>
                  <a:pt x="906819" y="2705"/>
                </a:lnTo>
                <a:cubicBezTo>
                  <a:pt x="919264" y="2705"/>
                  <a:pt x="928536" y="3620"/>
                  <a:pt x="934504" y="5436"/>
                </a:cubicBezTo>
                <a:cubicBezTo>
                  <a:pt x="940473" y="7265"/>
                  <a:pt x="945554" y="10643"/>
                  <a:pt x="949617" y="15545"/>
                </a:cubicBezTo>
                <a:cubicBezTo>
                  <a:pt x="953808" y="20447"/>
                  <a:pt x="955841" y="26289"/>
                  <a:pt x="955841" y="33084"/>
                </a:cubicBezTo>
                <a:cubicBezTo>
                  <a:pt x="955841" y="40336"/>
                  <a:pt x="953554" y="46635"/>
                  <a:pt x="948729" y="51982"/>
                </a:cubicBezTo>
                <a:cubicBezTo>
                  <a:pt x="944029" y="57316"/>
                  <a:pt x="936664" y="61087"/>
                  <a:pt x="926757" y="63297"/>
                </a:cubicBezTo>
                <a:lnTo>
                  <a:pt x="951142" y="97168"/>
                </a:lnTo>
                <a:cubicBezTo>
                  <a:pt x="956729" y="104941"/>
                  <a:pt x="961555" y="110109"/>
                  <a:pt x="965492" y="112662"/>
                </a:cubicBezTo>
                <a:cubicBezTo>
                  <a:pt x="969557" y="115215"/>
                  <a:pt x="974764" y="116840"/>
                  <a:pt x="981241" y="117539"/>
                </a:cubicBezTo>
                <a:lnTo>
                  <a:pt x="981241" y="120765"/>
                </a:lnTo>
                <a:lnTo>
                  <a:pt x="949745" y="120765"/>
                </a:lnTo>
                <a:lnTo>
                  <a:pt x="909739" y="65558"/>
                </a:lnTo>
                <a:cubicBezTo>
                  <a:pt x="906819" y="65672"/>
                  <a:pt x="904405" y="65736"/>
                  <a:pt x="902500" y="65736"/>
                </a:cubicBezTo>
                <a:cubicBezTo>
                  <a:pt x="901738" y="65736"/>
                  <a:pt x="900977" y="65723"/>
                  <a:pt x="900088" y="65685"/>
                </a:cubicBezTo>
                <a:cubicBezTo>
                  <a:pt x="899199" y="65659"/>
                  <a:pt x="898310" y="65621"/>
                  <a:pt x="897421" y="65558"/>
                </a:cubicBezTo>
                <a:lnTo>
                  <a:pt x="897421" y="99860"/>
                </a:lnTo>
                <a:cubicBezTo>
                  <a:pt x="897421" y="107290"/>
                  <a:pt x="898183" y="111913"/>
                  <a:pt x="899833" y="113703"/>
                </a:cubicBezTo>
                <a:cubicBezTo>
                  <a:pt x="901993" y="116256"/>
                  <a:pt x="905294" y="117539"/>
                  <a:pt x="909739" y="117539"/>
                </a:cubicBezTo>
                <a:lnTo>
                  <a:pt x="914311" y="117539"/>
                </a:lnTo>
                <a:lnTo>
                  <a:pt x="914311" y="120765"/>
                </a:lnTo>
                <a:lnTo>
                  <a:pt x="863766" y="120765"/>
                </a:lnTo>
                <a:lnTo>
                  <a:pt x="863766" y="117539"/>
                </a:lnTo>
                <a:lnTo>
                  <a:pt x="868210" y="117539"/>
                </a:lnTo>
                <a:cubicBezTo>
                  <a:pt x="873163" y="117539"/>
                  <a:pt x="876719" y="115913"/>
                  <a:pt x="878879" y="112662"/>
                </a:cubicBezTo>
                <a:cubicBezTo>
                  <a:pt x="880149" y="110859"/>
                  <a:pt x="880783" y="106592"/>
                  <a:pt x="880783" y="99860"/>
                </a:cubicBezTo>
                <a:lnTo>
                  <a:pt x="880783" y="23597"/>
                </a:lnTo>
                <a:cubicBezTo>
                  <a:pt x="880783" y="16168"/>
                  <a:pt x="879894" y="11557"/>
                  <a:pt x="878244" y="9754"/>
                </a:cubicBezTo>
                <a:cubicBezTo>
                  <a:pt x="876085" y="7201"/>
                  <a:pt x="872655" y="5919"/>
                  <a:pt x="868210" y="5919"/>
                </a:cubicBezTo>
                <a:lnTo>
                  <a:pt x="863766" y="5919"/>
                </a:lnTo>
                <a:close/>
                <a:moveTo>
                  <a:pt x="186221" y="896404"/>
                </a:moveTo>
                <a:moveTo>
                  <a:pt x="716446" y="2705"/>
                </a:moveTo>
                <a:lnTo>
                  <a:pt x="769913" y="2705"/>
                </a:lnTo>
                <a:lnTo>
                  <a:pt x="769913" y="5919"/>
                </a:lnTo>
                <a:cubicBezTo>
                  <a:pt x="763689" y="5868"/>
                  <a:pt x="759244" y="6439"/>
                  <a:pt x="756705" y="7658"/>
                </a:cubicBezTo>
                <a:cubicBezTo>
                  <a:pt x="754164" y="8878"/>
                  <a:pt x="752513" y="10414"/>
                  <a:pt x="751497" y="12281"/>
                </a:cubicBezTo>
                <a:cubicBezTo>
                  <a:pt x="750608" y="14135"/>
                  <a:pt x="750100" y="18580"/>
                  <a:pt x="750100" y="25604"/>
                </a:cubicBezTo>
                <a:lnTo>
                  <a:pt x="750100" y="99772"/>
                </a:lnTo>
                <a:cubicBezTo>
                  <a:pt x="750100" y="104598"/>
                  <a:pt x="750608" y="107900"/>
                  <a:pt x="751497" y="109703"/>
                </a:cubicBezTo>
                <a:cubicBezTo>
                  <a:pt x="752260" y="110922"/>
                  <a:pt x="753275" y="111824"/>
                  <a:pt x="754799" y="112395"/>
                </a:cubicBezTo>
                <a:cubicBezTo>
                  <a:pt x="756197" y="112980"/>
                  <a:pt x="760769" y="113272"/>
                  <a:pt x="768388" y="113272"/>
                </a:cubicBezTo>
                <a:lnTo>
                  <a:pt x="777024" y="113272"/>
                </a:lnTo>
                <a:cubicBezTo>
                  <a:pt x="786041" y="113272"/>
                  <a:pt x="792391" y="112599"/>
                  <a:pt x="796074" y="111265"/>
                </a:cubicBezTo>
                <a:cubicBezTo>
                  <a:pt x="799630" y="109932"/>
                  <a:pt x="803060" y="107569"/>
                  <a:pt x="806108" y="104178"/>
                </a:cubicBezTo>
                <a:cubicBezTo>
                  <a:pt x="809029" y="100775"/>
                  <a:pt x="812077" y="95428"/>
                  <a:pt x="815124" y="88113"/>
                </a:cubicBezTo>
                <a:lnTo>
                  <a:pt x="817919" y="88723"/>
                </a:lnTo>
                <a:lnTo>
                  <a:pt x="807885" y="120765"/>
                </a:lnTo>
                <a:lnTo>
                  <a:pt x="716446" y="120765"/>
                </a:lnTo>
                <a:lnTo>
                  <a:pt x="716446" y="117539"/>
                </a:lnTo>
                <a:lnTo>
                  <a:pt x="720891" y="117539"/>
                </a:lnTo>
                <a:cubicBezTo>
                  <a:pt x="725844" y="117539"/>
                  <a:pt x="729399" y="115913"/>
                  <a:pt x="731558" y="112662"/>
                </a:cubicBezTo>
                <a:cubicBezTo>
                  <a:pt x="732829" y="110808"/>
                  <a:pt x="733463" y="106515"/>
                  <a:pt x="733463" y="99772"/>
                </a:cubicBezTo>
                <a:lnTo>
                  <a:pt x="733463" y="23597"/>
                </a:lnTo>
                <a:cubicBezTo>
                  <a:pt x="733463" y="16218"/>
                  <a:pt x="732574" y="11608"/>
                  <a:pt x="731050" y="9754"/>
                </a:cubicBezTo>
                <a:cubicBezTo>
                  <a:pt x="728764" y="7201"/>
                  <a:pt x="725335" y="5919"/>
                  <a:pt x="720891" y="5919"/>
                </a:cubicBezTo>
                <a:lnTo>
                  <a:pt x="716446" y="5919"/>
                </a:lnTo>
                <a:close/>
                <a:moveTo>
                  <a:pt x="186221" y="896404"/>
                </a:moveTo>
                <a:moveTo>
                  <a:pt x="608369" y="2705"/>
                </a:moveTo>
                <a:lnTo>
                  <a:pt x="699300" y="2705"/>
                </a:lnTo>
                <a:lnTo>
                  <a:pt x="700571" y="28563"/>
                </a:lnTo>
                <a:lnTo>
                  <a:pt x="697269" y="28563"/>
                </a:lnTo>
                <a:cubicBezTo>
                  <a:pt x="695999" y="22352"/>
                  <a:pt x="694729" y="18085"/>
                  <a:pt x="693205" y="15761"/>
                </a:cubicBezTo>
                <a:cubicBezTo>
                  <a:pt x="691680" y="13437"/>
                  <a:pt x="689522" y="11672"/>
                  <a:pt x="686600" y="10452"/>
                </a:cubicBezTo>
                <a:cubicBezTo>
                  <a:pt x="684314" y="9576"/>
                  <a:pt x="680250" y="9144"/>
                  <a:pt x="674282" y="9144"/>
                </a:cubicBezTo>
                <a:lnTo>
                  <a:pt x="641897" y="9144"/>
                </a:lnTo>
                <a:lnTo>
                  <a:pt x="641897" y="55804"/>
                </a:lnTo>
                <a:lnTo>
                  <a:pt x="667932" y="55804"/>
                </a:lnTo>
                <a:cubicBezTo>
                  <a:pt x="674663" y="55804"/>
                  <a:pt x="679108" y="54788"/>
                  <a:pt x="681394" y="52756"/>
                </a:cubicBezTo>
                <a:cubicBezTo>
                  <a:pt x="684441" y="50089"/>
                  <a:pt x="686093" y="45390"/>
                  <a:pt x="686474" y="38659"/>
                </a:cubicBezTo>
                <a:lnTo>
                  <a:pt x="689649" y="38659"/>
                </a:lnTo>
                <a:lnTo>
                  <a:pt x="689649" y="79756"/>
                </a:lnTo>
                <a:lnTo>
                  <a:pt x="686474" y="79756"/>
                </a:lnTo>
                <a:cubicBezTo>
                  <a:pt x="685585" y="74003"/>
                  <a:pt x="684822" y="70320"/>
                  <a:pt x="684060" y="68695"/>
                </a:cubicBezTo>
                <a:cubicBezTo>
                  <a:pt x="682918" y="66663"/>
                  <a:pt x="681266" y="65063"/>
                  <a:pt x="678854" y="63907"/>
                </a:cubicBezTo>
                <a:cubicBezTo>
                  <a:pt x="676441" y="62751"/>
                  <a:pt x="672885" y="62167"/>
                  <a:pt x="667932" y="62167"/>
                </a:cubicBezTo>
                <a:lnTo>
                  <a:pt x="641897" y="62167"/>
                </a:lnTo>
                <a:lnTo>
                  <a:pt x="641897" y="101080"/>
                </a:lnTo>
                <a:cubicBezTo>
                  <a:pt x="641897" y="106312"/>
                  <a:pt x="642150" y="109487"/>
                  <a:pt x="642658" y="110617"/>
                </a:cubicBezTo>
                <a:cubicBezTo>
                  <a:pt x="643166" y="111748"/>
                  <a:pt x="643929" y="112649"/>
                  <a:pt x="645072" y="113310"/>
                </a:cubicBezTo>
                <a:cubicBezTo>
                  <a:pt x="646214" y="113983"/>
                  <a:pt x="648500" y="114313"/>
                  <a:pt x="651675" y="114313"/>
                </a:cubicBezTo>
                <a:lnTo>
                  <a:pt x="671741" y="114313"/>
                </a:lnTo>
                <a:cubicBezTo>
                  <a:pt x="678346" y="114313"/>
                  <a:pt x="683299" y="113856"/>
                  <a:pt x="686219" y="112929"/>
                </a:cubicBezTo>
                <a:cubicBezTo>
                  <a:pt x="689268" y="111989"/>
                  <a:pt x="692188" y="110160"/>
                  <a:pt x="694983" y="107442"/>
                </a:cubicBezTo>
                <a:cubicBezTo>
                  <a:pt x="698538" y="103836"/>
                  <a:pt x="702222" y="98413"/>
                  <a:pt x="706032" y="91161"/>
                </a:cubicBezTo>
                <a:lnTo>
                  <a:pt x="709460" y="91161"/>
                </a:lnTo>
                <a:lnTo>
                  <a:pt x="699300" y="120765"/>
                </a:lnTo>
                <a:lnTo>
                  <a:pt x="608369" y="120765"/>
                </a:lnTo>
                <a:lnTo>
                  <a:pt x="608369" y="117539"/>
                </a:lnTo>
                <a:lnTo>
                  <a:pt x="612560" y="117539"/>
                </a:lnTo>
                <a:cubicBezTo>
                  <a:pt x="615354" y="117539"/>
                  <a:pt x="617894" y="116866"/>
                  <a:pt x="620433" y="115532"/>
                </a:cubicBezTo>
                <a:cubicBezTo>
                  <a:pt x="622338" y="114605"/>
                  <a:pt x="623608" y="113208"/>
                  <a:pt x="624244" y="111354"/>
                </a:cubicBezTo>
                <a:cubicBezTo>
                  <a:pt x="624879" y="109500"/>
                  <a:pt x="625260" y="105703"/>
                  <a:pt x="625260" y="99949"/>
                </a:cubicBezTo>
                <a:lnTo>
                  <a:pt x="625260" y="23241"/>
                </a:lnTo>
                <a:cubicBezTo>
                  <a:pt x="625260" y="15761"/>
                  <a:pt x="624497" y="11151"/>
                  <a:pt x="622974" y="9398"/>
                </a:cubicBezTo>
                <a:cubicBezTo>
                  <a:pt x="620941" y="7087"/>
                  <a:pt x="617385" y="5919"/>
                  <a:pt x="612560" y="5919"/>
                </a:cubicBezTo>
                <a:lnTo>
                  <a:pt x="608369" y="5919"/>
                </a:lnTo>
                <a:close/>
                <a:moveTo>
                  <a:pt x="186221" y="896404"/>
                </a:moveTo>
                <a:moveTo>
                  <a:pt x="474320" y="2705"/>
                </a:moveTo>
                <a:lnTo>
                  <a:pt x="506362" y="2705"/>
                </a:lnTo>
                <a:lnTo>
                  <a:pt x="578524" y="91250"/>
                </a:lnTo>
                <a:lnTo>
                  <a:pt x="578524" y="23165"/>
                </a:lnTo>
                <a:cubicBezTo>
                  <a:pt x="578524" y="15901"/>
                  <a:pt x="577761" y="11380"/>
                  <a:pt x="576110" y="9576"/>
                </a:cubicBezTo>
                <a:cubicBezTo>
                  <a:pt x="573952" y="7138"/>
                  <a:pt x="570522" y="5919"/>
                  <a:pt x="565950" y="5919"/>
                </a:cubicBezTo>
                <a:lnTo>
                  <a:pt x="561823" y="5919"/>
                </a:lnTo>
                <a:lnTo>
                  <a:pt x="561823" y="2705"/>
                </a:lnTo>
                <a:lnTo>
                  <a:pt x="602908" y="2705"/>
                </a:lnTo>
                <a:lnTo>
                  <a:pt x="602908" y="5919"/>
                </a:lnTo>
                <a:lnTo>
                  <a:pt x="598716" y="5919"/>
                </a:lnTo>
                <a:cubicBezTo>
                  <a:pt x="593763" y="5919"/>
                  <a:pt x="590208" y="7430"/>
                  <a:pt x="588049" y="10452"/>
                </a:cubicBezTo>
                <a:cubicBezTo>
                  <a:pt x="586779" y="12307"/>
                  <a:pt x="586144" y="16549"/>
                  <a:pt x="586144" y="23165"/>
                </a:cubicBezTo>
                <a:lnTo>
                  <a:pt x="586144" y="122670"/>
                </a:lnTo>
                <a:lnTo>
                  <a:pt x="583096" y="122670"/>
                </a:lnTo>
                <a:lnTo>
                  <a:pt x="505232" y="27597"/>
                </a:lnTo>
                <a:lnTo>
                  <a:pt x="505232" y="100305"/>
                </a:lnTo>
                <a:cubicBezTo>
                  <a:pt x="505232" y="107557"/>
                  <a:pt x="506007" y="112078"/>
                  <a:pt x="507581" y="113881"/>
                </a:cubicBezTo>
                <a:cubicBezTo>
                  <a:pt x="509778" y="116320"/>
                  <a:pt x="513182" y="117539"/>
                  <a:pt x="517767" y="117539"/>
                </a:cubicBezTo>
                <a:lnTo>
                  <a:pt x="521945" y="117539"/>
                </a:lnTo>
                <a:lnTo>
                  <a:pt x="521945" y="120765"/>
                </a:lnTo>
                <a:lnTo>
                  <a:pt x="480848" y="120765"/>
                </a:lnTo>
                <a:lnTo>
                  <a:pt x="480848" y="117539"/>
                </a:lnTo>
                <a:lnTo>
                  <a:pt x="484937" y="117539"/>
                </a:lnTo>
                <a:cubicBezTo>
                  <a:pt x="489992" y="117539"/>
                  <a:pt x="493560" y="116028"/>
                  <a:pt x="495656" y="113005"/>
                </a:cubicBezTo>
                <a:cubicBezTo>
                  <a:pt x="496926" y="111151"/>
                  <a:pt x="497561" y="106922"/>
                  <a:pt x="497561" y="100305"/>
                </a:cubicBezTo>
                <a:lnTo>
                  <a:pt x="497561" y="18199"/>
                </a:lnTo>
                <a:cubicBezTo>
                  <a:pt x="494145" y="14186"/>
                  <a:pt x="491541" y="11557"/>
                  <a:pt x="489776" y="10275"/>
                </a:cubicBezTo>
                <a:cubicBezTo>
                  <a:pt x="487998" y="8992"/>
                  <a:pt x="485407" y="7811"/>
                  <a:pt x="481978" y="6706"/>
                </a:cubicBezTo>
                <a:cubicBezTo>
                  <a:pt x="480302" y="6185"/>
                  <a:pt x="477749" y="5919"/>
                  <a:pt x="474320" y="5919"/>
                </a:cubicBezTo>
                <a:close/>
                <a:moveTo>
                  <a:pt x="186221" y="896404"/>
                </a:moveTo>
                <a:moveTo>
                  <a:pt x="244018" y="2705"/>
                </a:moveTo>
                <a:lnTo>
                  <a:pt x="297472" y="2705"/>
                </a:lnTo>
                <a:lnTo>
                  <a:pt x="297472" y="5919"/>
                </a:lnTo>
                <a:cubicBezTo>
                  <a:pt x="291211" y="5868"/>
                  <a:pt x="286817" y="6439"/>
                  <a:pt x="284290" y="7658"/>
                </a:cubicBezTo>
                <a:cubicBezTo>
                  <a:pt x="281763" y="8878"/>
                  <a:pt x="280035" y="10414"/>
                  <a:pt x="279108" y="12281"/>
                </a:cubicBezTo>
                <a:cubicBezTo>
                  <a:pt x="278181" y="14135"/>
                  <a:pt x="277711" y="18580"/>
                  <a:pt x="277711" y="25604"/>
                </a:cubicBezTo>
                <a:lnTo>
                  <a:pt x="277711" y="99772"/>
                </a:lnTo>
                <a:cubicBezTo>
                  <a:pt x="277711" y="104598"/>
                  <a:pt x="278181" y="107900"/>
                  <a:pt x="279108" y="109703"/>
                </a:cubicBezTo>
                <a:cubicBezTo>
                  <a:pt x="279807" y="110922"/>
                  <a:pt x="280874" y="111824"/>
                  <a:pt x="282321" y="112395"/>
                </a:cubicBezTo>
                <a:cubicBezTo>
                  <a:pt x="283782" y="112980"/>
                  <a:pt x="288303" y="113272"/>
                  <a:pt x="295910" y="113272"/>
                </a:cubicBezTo>
                <a:lnTo>
                  <a:pt x="304534" y="113272"/>
                </a:lnTo>
                <a:cubicBezTo>
                  <a:pt x="313589" y="113272"/>
                  <a:pt x="319939" y="112599"/>
                  <a:pt x="323596" y="111265"/>
                </a:cubicBezTo>
                <a:cubicBezTo>
                  <a:pt x="327254" y="109932"/>
                  <a:pt x="330594" y="107569"/>
                  <a:pt x="333604" y="104178"/>
                </a:cubicBezTo>
                <a:cubicBezTo>
                  <a:pt x="336627" y="100775"/>
                  <a:pt x="339649" y="95428"/>
                  <a:pt x="342659" y="88113"/>
                </a:cubicBezTo>
                <a:lnTo>
                  <a:pt x="345542" y="88723"/>
                </a:lnTo>
                <a:lnTo>
                  <a:pt x="335433" y="120765"/>
                </a:lnTo>
                <a:lnTo>
                  <a:pt x="244018" y="120765"/>
                </a:lnTo>
                <a:lnTo>
                  <a:pt x="244018" y="117539"/>
                </a:lnTo>
                <a:lnTo>
                  <a:pt x="248463" y="117539"/>
                </a:lnTo>
                <a:cubicBezTo>
                  <a:pt x="253454" y="117539"/>
                  <a:pt x="257023" y="115913"/>
                  <a:pt x="259169" y="112662"/>
                </a:cubicBezTo>
                <a:cubicBezTo>
                  <a:pt x="260388" y="110808"/>
                  <a:pt x="260998" y="106515"/>
                  <a:pt x="260998" y="99772"/>
                </a:cubicBezTo>
                <a:lnTo>
                  <a:pt x="260998" y="23597"/>
                </a:lnTo>
                <a:cubicBezTo>
                  <a:pt x="260998" y="16218"/>
                  <a:pt x="260185" y="11608"/>
                  <a:pt x="258560" y="9754"/>
                </a:cubicBezTo>
                <a:cubicBezTo>
                  <a:pt x="256299" y="7201"/>
                  <a:pt x="252934" y="5919"/>
                  <a:pt x="248463" y="5919"/>
                </a:cubicBezTo>
                <a:lnTo>
                  <a:pt x="244018" y="5919"/>
                </a:lnTo>
                <a:close/>
                <a:moveTo>
                  <a:pt x="186221" y="896404"/>
                </a:moveTo>
                <a:moveTo>
                  <a:pt x="2785402" y="0"/>
                </a:moveTo>
                <a:lnTo>
                  <a:pt x="2788450" y="0"/>
                </a:lnTo>
                <a:lnTo>
                  <a:pt x="2829472" y="98210"/>
                </a:lnTo>
                <a:cubicBezTo>
                  <a:pt x="2832774" y="106109"/>
                  <a:pt x="2835822" y="111227"/>
                  <a:pt x="2838488" y="113577"/>
                </a:cubicBezTo>
                <a:cubicBezTo>
                  <a:pt x="2841282" y="115926"/>
                  <a:pt x="2844966" y="117247"/>
                  <a:pt x="2849792" y="117539"/>
                </a:cubicBezTo>
                <a:lnTo>
                  <a:pt x="2849792" y="120765"/>
                </a:lnTo>
                <a:lnTo>
                  <a:pt x="2803182" y="120765"/>
                </a:lnTo>
                <a:lnTo>
                  <a:pt x="2803182" y="117539"/>
                </a:lnTo>
                <a:cubicBezTo>
                  <a:pt x="2807881" y="117310"/>
                  <a:pt x="2811056" y="116523"/>
                  <a:pt x="2812707" y="115189"/>
                </a:cubicBezTo>
                <a:cubicBezTo>
                  <a:pt x="2814358" y="113856"/>
                  <a:pt x="2815248" y="112230"/>
                  <a:pt x="2815248" y="110313"/>
                </a:cubicBezTo>
                <a:cubicBezTo>
                  <a:pt x="2815248" y="107760"/>
                  <a:pt x="2814105" y="103721"/>
                  <a:pt x="2811818" y="98210"/>
                </a:cubicBezTo>
                <a:lnTo>
                  <a:pt x="2804580" y="81230"/>
                </a:lnTo>
                <a:lnTo>
                  <a:pt x="2758860" y="81230"/>
                </a:lnTo>
                <a:lnTo>
                  <a:pt x="2750858" y="99860"/>
                </a:lnTo>
                <a:cubicBezTo>
                  <a:pt x="2748954" y="104445"/>
                  <a:pt x="2747937" y="107874"/>
                  <a:pt x="2747937" y="110135"/>
                </a:cubicBezTo>
                <a:cubicBezTo>
                  <a:pt x="2747937" y="111938"/>
                  <a:pt x="2748826" y="113513"/>
                  <a:pt x="2750477" y="114885"/>
                </a:cubicBezTo>
                <a:cubicBezTo>
                  <a:pt x="2752256" y="116243"/>
                  <a:pt x="2755938" y="117132"/>
                  <a:pt x="2761654" y="117539"/>
                </a:cubicBezTo>
                <a:lnTo>
                  <a:pt x="2761654" y="120765"/>
                </a:lnTo>
                <a:lnTo>
                  <a:pt x="2724443" y="120765"/>
                </a:lnTo>
                <a:lnTo>
                  <a:pt x="2724443" y="117539"/>
                </a:lnTo>
                <a:cubicBezTo>
                  <a:pt x="2729395" y="116663"/>
                  <a:pt x="2732570" y="115532"/>
                  <a:pt x="2733968" y="114148"/>
                </a:cubicBezTo>
                <a:cubicBezTo>
                  <a:pt x="2737016" y="111354"/>
                  <a:pt x="2740318" y="105703"/>
                  <a:pt x="2743874" y="97168"/>
                </a:cubicBezTo>
                <a:close/>
                <a:moveTo>
                  <a:pt x="188926" y="896404"/>
                </a:moveTo>
                <a:moveTo>
                  <a:pt x="2669706" y="0"/>
                </a:moveTo>
                <a:cubicBezTo>
                  <a:pt x="2675929" y="0"/>
                  <a:pt x="2682660" y="1537"/>
                  <a:pt x="2689644" y="4610"/>
                </a:cubicBezTo>
                <a:cubicBezTo>
                  <a:pt x="2692819" y="6071"/>
                  <a:pt x="2695232" y="6795"/>
                  <a:pt x="2696502" y="6795"/>
                </a:cubicBezTo>
                <a:cubicBezTo>
                  <a:pt x="2698026" y="6795"/>
                  <a:pt x="2699297" y="6338"/>
                  <a:pt x="2700186" y="5436"/>
                </a:cubicBezTo>
                <a:cubicBezTo>
                  <a:pt x="2701201" y="4547"/>
                  <a:pt x="2701963" y="2731"/>
                  <a:pt x="2702472" y="0"/>
                </a:cubicBezTo>
                <a:lnTo>
                  <a:pt x="2705774" y="0"/>
                </a:lnTo>
                <a:lnTo>
                  <a:pt x="2705774" y="40831"/>
                </a:lnTo>
                <a:lnTo>
                  <a:pt x="2702472" y="40831"/>
                </a:lnTo>
                <a:cubicBezTo>
                  <a:pt x="2701456" y="32995"/>
                  <a:pt x="2699550" y="26759"/>
                  <a:pt x="2696883" y="22111"/>
                </a:cubicBezTo>
                <a:cubicBezTo>
                  <a:pt x="2694217" y="17476"/>
                  <a:pt x="2690406" y="13780"/>
                  <a:pt x="2685326" y="11062"/>
                </a:cubicBezTo>
                <a:cubicBezTo>
                  <a:pt x="2680374" y="8332"/>
                  <a:pt x="2675167" y="6960"/>
                  <a:pt x="2669832" y="6960"/>
                </a:cubicBezTo>
                <a:cubicBezTo>
                  <a:pt x="2663863" y="6960"/>
                  <a:pt x="2658783" y="8814"/>
                  <a:pt x="2654847" y="12497"/>
                </a:cubicBezTo>
                <a:cubicBezTo>
                  <a:pt x="2650910" y="16180"/>
                  <a:pt x="2649005" y="20371"/>
                  <a:pt x="2649005" y="25070"/>
                </a:cubicBezTo>
                <a:cubicBezTo>
                  <a:pt x="2649005" y="28677"/>
                  <a:pt x="2650275" y="31954"/>
                  <a:pt x="2652687" y="34913"/>
                </a:cubicBezTo>
                <a:cubicBezTo>
                  <a:pt x="2656370" y="39269"/>
                  <a:pt x="2664880" y="45073"/>
                  <a:pt x="2678342" y="52324"/>
                </a:cubicBezTo>
                <a:cubicBezTo>
                  <a:pt x="2689391" y="58243"/>
                  <a:pt x="2697011" y="62789"/>
                  <a:pt x="2700948" y="65952"/>
                </a:cubicBezTo>
                <a:cubicBezTo>
                  <a:pt x="2705012" y="69114"/>
                  <a:pt x="2708187" y="72848"/>
                  <a:pt x="2710345" y="77140"/>
                </a:cubicBezTo>
                <a:cubicBezTo>
                  <a:pt x="2712505" y="81433"/>
                  <a:pt x="2713520" y="85929"/>
                  <a:pt x="2713520" y="90640"/>
                </a:cubicBezTo>
                <a:cubicBezTo>
                  <a:pt x="2713520" y="99568"/>
                  <a:pt x="2710092" y="107277"/>
                  <a:pt x="2703233" y="113754"/>
                </a:cubicBezTo>
                <a:cubicBezTo>
                  <a:pt x="2696249" y="120219"/>
                  <a:pt x="2687358" y="123457"/>
                  <a:pt x="2676437" y="123457"/>
                </a:cubicBezTo>
                <a:cubicBezTo>
                  <a:pt x="2673007" y="123457"/>
                  <a:pt x="2669706" y="123203"/>
                  <a:pt x="2666785" y="122670"/>
                </a:cubicBezTo>
                <a:cubicBezTo>
                  <a:pt x="2664880" y="122390"/>
                  <a:pt x="2661197" y="121324"/>
                  <a:pt x="2655608" y="119495"/>
                </a:cubicBezTo>
                <a:cubicBezTo>
                  <a:pt x="2649893" y="117666"/>
                  <a:pt x="2646337" y="116752"/>
                  <a:pt x="2644813" y="116752"/>
                </a:cubicBezTo>
                <a:cubicBezTo>
                  <a:pt x="2643289" y="116752"/>
                  <a:pt x="2642147" y="117196"/>
                  <a:pt x="2641385" y="118060"/>
                </a:cubicBezTo>
                <a:cubicBezTo>
                  <a:pt x="2640495" y="118936"/>
                  <a:pt x="2639861" y="120727"/>
                  <a:pt x="2639480" y="123457"/>
                </a:cubicBezTo>
                <a:lnTo>
                  <a:pt x="2636305" y="123457"/>
                </a:lnTo>
                <a:lnTo>
                  <a:pt x="2636305" y="82969"/>
                </a:lnTo>
                <a:lnTo>
                  <a:pt x="2639480" y="82969"/>
                </a:lnTo>
                <a:cubicBezTo>
                  <a:pt x="2641004" y="91453"/>
                  <a:pt x="2643036" y="97790"/>
                  <a:pt x="2645575" y="101994"/>
                </a:cubicBezTo>
                <a:cubicBezTo>
                  <a:pt x="2648116" y="106210"/>
                  <a:pt x="2652052" y="109703"/>
                  <a:pt x="2657260" y="112484"/>
                </a:cubicBezTo>
                <a:cubicBezTo>
                  <a:pt x="2662593" y="115278"/>
                  <a:pt x="2668308" y="116663"/>
                  <a:pt x="2674531" y="116663"/>
                </a:cubicBezTo>
                <a:cubicBezTo>
                  <a:pt x="2681770" y="116663"/>
                  <a:pt x="2687612" y="114758"/>
                  <a:pt x="2691804" y="110922"/>
                </a:cubicBezTo>
                <a:cubicBezTo>
                  <a:pt x="2695994" y="107087"/>
                  <a:pt x="2698026" y="102566"/>
                  <a:pt x="2698026" y="97333"/>
                </a:cubicBezTo>
                <a:cubicBezTo>
                  <a:pt x="2698026" y="94438"/>
                  <a:pt x="2697264" y="91504"/>
                  <a:pt x="2695741" y="88545"/>
                </a:cubicBezTo>
                <a:cubicBezTo>
                  <a:pt x="2694089" y="85586"/>
                  <a:pt x="2691550" y="82830"/>
                  <a:pt x="2688248" y="80277"/>
                </a:cubicBezTo>
                <a:cubicBezTo>
                  <a:pt x="2685962" y="78537"/>
                  <a:pt x="2679738" y="74829"/>
                  <a:pt x="2669706" y="69177"/>
                </a:cubicBezTo>
                <a:cubicBezTo>
                  <a:pt x="2659545" y="63513"/>
                  <a:pt x="2652433" y="59005"/>
                  <a:pt x="2648116" y="55639"/>
                </a:cubicBezTo>
                <a:cubicBezTo>
                  <a:pt x="2643925" y="52274"/>
                  <a:pt x="2640623" y="48552"/>
                  <a:pt x="2638463" y="44488"/>
                </a:cubicBezTo>
                <a:cubicBezTo>
                  <a:pt x="2636177" y="40424"/>
                  <a:pt x="2635162" y="35954"/>
                  <a:pt x="2635162" y="31077"/>
                </a:cubicBezTo>
                <a:cubicBezTo>
                  <a:pt x="2635162" y="22606"/>
                  <a:pt x="2638337" y="15304"/>
                  <a:pt x="2644941" y="9182"/>
                </a:cubicBezTo>
                <a:cubicBezTo>
                  <a:pt x="2651418" y="3061"/>
                  <a:pt x="2659673" y="0"/>
                  <a:pt x="2669706" y="0"/>
                </a:cubicBezTo>
                <a:close/>
                <a:moveTo>
                  <a:pt x="188926" y="896404"/>
                </a:moveTo>
                <a:moveTo>
                  <a:pt x="1821980" y="0"/>
                </a:moveTo>
                <a:cubicBezTo>
                  <a:pt x="1837348" y="0"/>
                  <a:pt x="1850682" y="5817"/>
                  <a:pt x="1861858" y="17463"/>
                </a:cubicBezTo>
                <a:cubicBezTo>
                  <a:pt x="1873161" y="29096"/>
                  <a:pt x="1878749" y="43625"/>
                  <a:pt x="1878749" y="61037"/>
                </a:cubicBezTo>
                <a:cubicBezTo>
                  <a:pt x="1878749" y="78969"/>
                  <a:pt x="1873035" y="93853"/>
                  <a:pt x="1861732" y="105703"/>
                </a:cubicBezTo>
                <a:cubicBezTo>
                  <a:pt x="1850429" y="117539"/>
                  <a:pt x="1836713" y="123457"/>
                  <a:pt x="1820711" y="123457"/>
                </a:cubicBezTo>
                <a:cubicBezTo>
                  <a:pt x="1804454" y="123457"/>
                  <a:pt x="1790739" y="117679"/>
                  <a:pt x="1779689" y="106134"/>
                </a:cubicBezTo>
                <a:cubicBezTo>
                  <a:pt x="1768641" y="94577"/>
                  <a:pt x="1763052" y="79629"/>
                  <a:pt x="1763052" y="61291"/>
                </a:cubicBezTo>
                <a:cubicBezTo>
                  <a:pt x="1763052" y="42545"/>
                  <a:pt x="1769529" y="27255"/>
                  <a:pt x="1782229" y="15405"/>
                </a:cubicBezTo>
                <a:cubicBezTo>
                  <a:pt x="1793279" y="5131"/>
                  <a:pt x="1806614" y="0"/>
                  <a:pt x="1821980" y="0"/>
                </a:cubicBezTo>
                <a:close/>
                <a:moveTo>
                  <a:pt x="188926" y="896404"/>
                </a:moveTo>
                <a:moveTo>
                  <a:pt x="1348270" y="0"/>
                </a:moveTo>
                <a:lnTo>
                  <a:pt x="1351319" y="0"/>
                </a:lnTo>
                <a:lnTo>
                  <a:pt x="1392339" y="98210"/>
                </a:lnTo>
                <a:cubicBezTo>
                  <a:pt x="1395642" y="106109"/>
                  <a:pt x="1398689" y="111227"/>
                  <a:pt x="1401357" y="113577"/>
                </a:cubicBezTo>
                <a:cubicBezTo>
                  <a:pt x="1404151" y="115926"/>
                  <a:pt x="1407833" y="117247"/>
                  <a:pt x="1412660" y="117539"/>
                </a:cubicBezTo>
                <a:lnTo>
                  <a:pt x="1412660" y="120765"/>
                </a:lnTo>
                <a:lnTo>
                  <a:pt x="1366051" y="120765"/>
                </a:lnTo>
                <a:lnTo>
                  <a:pt x="1366051" y="117539"/>
                </a:lnTo>
                <a:cubicBezTo>
                  <a:pt x="1370749" y="117310"/>
                  <a:pt x="1373924" y="116523"/>
                  <a:pt x="1375576" y="115189"/>
                </a:cubicBezTo>
                <a:cubicBezTo>
                  <a:pt x="1377226" y="113856"/>
                  <a:pt x="1378116" y="112230"/>
                  <a:pt x="1378116" y="110313"/>
                </a:cubicBezTo>
                <a:cubicBezTo>
                  <a:pt x="1378116" y="107760"/>
                  <a:pt x="1376973" y="103721"/>
                  <a:pt x="1374686" y="98210"/>
                </a:cubicBezTo>
                <a:lnTo>
                  <a:pt x="1367448" y="81230"/>
                </a:lnTo>
                <a:lnTo>
                  <a:pt x="1321727" y="81230"/>
                </a:lnTo>
                <a:lnTo>
                  <a:pt x="1313726" y="99860"/>
                </a:lnTo>
                <a:cubicBezTo>
                  <a:pt x="1311822" y="104445"/>
                  <a:pt x="1310805" y="107874"/>
                  <a:pt x="1310805" y="110135"/>
                </a:cubicBezTo>
                <a:cubicBezTo>
                  <a:pt x="1310805" y="111938"/>
                  <a:pt x="1311695" y="113513"/>
                  <a:pt x="1313345" y="114885"/>
                </a:cubicBezTo>
                <a:cubicBezTo>
                  <a:pt x="1315123" y="116243"/>
                  <a:pt x="1318807" y="117132"/>
                  <a:pt x="1324522" y="117539"/>
                </a:cubicBezTo>
                <a:lnTo>
                  <a:pt x="1324522" y="120765"/>
                </a:lnTo>
                <a:lnTo>
                  <a:pt x="1287311" y="120765"/>
                </a:lnTo>
                <a:lnTo>
                  <a:pt x="1287311" y="117539"/>
                </a:lnTo>
                <a:cubicBezTo>
                  <a:pt x="1292264" y="116663"/>
                  <a:pt x="1295439" y="115532"/>
                  <a:pt x="1296836" y="114148"/>
                </a:cubicBezTo>
                <a:cubicBezTo>
                  <a:pt x="1299883" y="111354"/>
                  <a:pt x="1303186" y="105703"/>
                  <a:pt x="1306742" y="97168"/>
                </a:cubicBezTo>
                <a:close/>
                <a:moveTo>
                  <a:pt x="188926" y="896404"/>
                </a:moveTo>
                <a:moveTo>
                  <a:pt x="1105573" y="0"/>
                </a:moveTo>
                <a:cubicBezTo>
                  <a:pt x="1114082" y="0"/>
                  <a:pt x="1122464" y="2096"/>
                  <a:pt x="1130847" y="6274"/>
                </a:cubicBezTo>
                <a:cubicBezTo>
                  <a:pt x="1133260" y="7544"/>
                  <a:pt x="1134911" y="8179"/>
                  <a:pt x="1136054" y="8179"/>
                </a:cubicBezTo>
                <a:cubicBezTo>
                  <a:pt x="1137577" y="8179"/>
                  <a:pt x="1138974" y="7633"/>
                  <a:pt x="1140117" y="6528"/>
                </a:cubicBezTo>
                <a:cubicBezTo>
                  <a:pt x="1141642" y="4966"/>
                  <a:pt x="1142657" y="2782"/>
                  <a:pt x="1143292" y="0"/>
                </a:cubicBezTo>
                <a:lnTo>
                  <a:pt x="1146341" y="0"/>
                </a:lnTo>
                <a:lnTo>
                  <a:pt x="1149135" y="40132"/>
                </a:lnTo>
                <a:lnTo>
                  <a:pt x="1146341" y="40132"/>
                </a:lnTo>
                <a:cubicBezTo>
                  <a:pt x="1142785" y="28118"/>
                  <a:pt x="1137577" y="19469"/>
                  <a:pt x="1130973" y="14186"/>
                </a:cubicBezTo>
                <a:cubicBezTo>
                  <a:pt x="1124242" y="8916"/>
                  <a:pt x="1116242" y="6274"/>
                  <a:pt x="1106970" y="6274"/>
                </a:cubicBezTo>
                <a:cubicBezTo>
                  <a:pt x="1099097" y="6274"/>
                  <a:pt x="1091985" y="8255"/>
                  <a:pt x="1085635" y="12230"/>
                </a:cubicBezTo>
                <a:cubicBezTo>
                  <a:pt x="1079411" y="16206"/>
                  <a:pt x="1074332" y="22556"/>
                  <a:pt x="1070776" y="31255"/>
                </a:cubicBezTo>
                <a:cubicBezTo>
                  <a:pt x="1067092" y="39967"/>
                  <a:pt x="1065314" y="50788"/>
                  <a:pt x="1065314" y="63729"/>
                </a:cubicBezTo>
                <a:cubicBezTo>
                  <a:pt x="1065314" y="74410"/>
                  <a:pt x="1067092" y="83668"/>
                  <a:pt x="1070395" y="91504"/>
                </a:cubicBezTo>
                <a:cubicBezTo>
                  <a:pt x="1073823" y="99340"/>
                  <a:pt x="1079030" y="105347"/>
                  <a:pt x="1085889" y="109525"/>
                </a:cubicBezTo>
                <a:cubicBezTo>
                  <a:pt x="1092747" y="113703"/>
                  <a:pt x="1100620" y="115799"/>
                  <a:pt x="1109511" y="115799"/>
                </a:cubicBezTo>
                <a:cubicBezTo>
                  <a:pt x="1117130" y="115799"/>
                  <a:pt x="1123861" y="114161"/>
                  <a:pt x="1129704" y="110871"/>
                </a:cubicBezTo>
                <a:cubicBezTo>
                  <a:pt x="1135673" y="107595"/>
                  <a:pt x="1142023" y="101080"/>
                  <a:pt x="1149135" y="91326"/>
                </a:cubicBezTo>
                <a:lnTo>
                  <a:pt x="1151801" y="93079"/>
                </a:lnTo>
                <a:cubicBezTo>
                  <a:pt x="1145832" y="103582"/>
                  <a:pt x="1138974" y="111265"/>
                  <a:pt x="1131101" y="116142"/>
                </a:cubicBezTo>
                <a:cubicBezTo>
                  <a:pt x="1123099" y="121019"/>
                  <a:pt x="1113829" y="123457"/>
                  <a:pt x="1102907" y="123457"/>
                </a:cubicBezTo>
                <a:cubicBezTo>
                  <a:pt x="1083348" y="123457"/>
                  <a:pt x="1068236" y="116205"/>
                  <a:pt x="1057441" y="101689"/>
                </a:cubicBezTo>
                <a:cubicBezTo>
                  <a:pt x="1049439" y="90894"/>
                  <a:pt x="1045502" y="78182"/>
                  <a:pt x="1045502" y="63564"/>
                </a:cubicBezTo>
                <a:cubicBezTo>
                  <a:pt x="1045502" y="51778"/>
                  <a:pt x="1048170" y="40945"/>
                  <a:pt x="1053376" y="31077"/>
                </a:cubicBezTo>
                <a:cubicBezTo>
                  <a:pt x="1058711" y="21209"/>
                  <a:pt x="1065949" y="13564"/>
                  <a:pt x="1075220" y="8141"/>
                </a:cubicBezTo>
                <a:cubicBezTo>
                  <a:pt x="1084492" y="2718"/>
                  <a:pt x="1094524" y="0"/>
                  <a:pt x="1105573" y="0"/>
                </a:cubicBezTo>
                <a:close/>
                <a:moveTo>
                  <a:pt x="188926" y="896404"/>
                </a:moveTo>
                <a:moveTo>
                  <a:pt x="413868" y="0"/>
                </a:moveTo>
                <a:cubicBezTo>
                  <a:pt x="429184" y="0"/>
                  <a:pt x="442468" y="5817"/>
                  <a:pt x="453695" y="17463"/>
                </a:cubicBezTo>
                <a:cubicBezTo>
                  <a:pt x="464922" y="29096"/>
                  <a:pt x="470548" y="43625"/>
                  <a:pt x="470548" y="61037"/>
                </a:cubicBezTo>
                <a:cubicBezTo>
                  <a:pt x="470548" y="78969"/>
                  <a:pt x="464884" y="93853"/>
                  <a:pt x="453568" y="105703"/>
                </a:cubicBezTo>
                <a:cubicBezTo>
                  <a:pt x="442252" y="117539"/>
                  <a:pt x="428549" y="123457"/>
                  <a:pt x="412471" y="123457"/>
                </a:cubicBezTo>
                <a:cubicBezTo>
                  <a:pt x="396215" y="123457"/>
                  <a:pt x="382563" y="117679"/>
                  <a:pt x="371513" y="106134"/>
                </a:cubicBezTo>
                <a:cubicBezTo>
                  <a:pt x="360452" y="94577"/>
                  <a:pt x="354927" y="79629"/>
                  <a:pt x="354927" y="61291"/>
                </a:cubicBezTo>
                <a:cubicBezTo>
                  <a:pt x="354927" y="42545"/>
                  <a:pt x="361303" y="27255"/>
                  <a:pt x="374079" y="15405"/>
                </a:cubicBezTo>
                <a:cubicBezTo>
                  <a:pt x="385166" y="5131"/>
                  <a:pt x="398425" y="0"/>
                  <a:pt x="413868" y="0"/>
                </a:cubicBezTo>
                <a:close/>
                <a:moveTo>
                  <a:pt x="188926" y="896404"/>
                </a:moveTo>
                <a:moveTo>
                  <a:pt x="177648" y="0"/>
                </a:moveTo>
                <a:cubicBezTo>
                  <a:pt x="192964" y="0"/>
                  <a:pt x="206248" y="5817"/>
                  <a:pt x="217475" y="17463"/>
                </a:cubicBezTo>
                <a:cubicBezTo>
                  <a:pt x="228702" y="29096"/>
                  <a:pt x="234328" y="43625"/>
                  <a:pt x="234328" y="61037"/>
                </a:cubicBezTo>
                <a:cubicBezTo>
                  <a:pt x="234328" y="78969"/>
                  <a:pt x="228664" y="93853"/>
                  <a:pt x="217348" y="105703"/>
                </a:cubicBezTo>
                <a:cubicBezTo>
                  <a:pt x="206033" y="117539"/>
                  <a:pt x="192329" y="123457"/>
                  <a:pt x="176251" y="123457"/>
                </a:cubicBezTo>
                <a:cubicBezTo>
                  <a:pt x="159995" y="123457"/>
                  <a:pt x="146343" y="117679"/>
                  <a:pt x="135294" y="106134"/>
                </a:cubicBezTo>
                <a:cubicBezTo>
                  <a:pt x="124232" y="94577"/>
                  <a:pt x="118707" y="79629"/>
                  <a:pt x="118707" y="61291"/>
                </a:cubicBezTo>
                <a:cubicBezTo>
                  <a:pt x="118707" y="42545"/>
                  <a:pt x="125083" y="27255"/>
                  <a:pt x="137859" y="15405"/>
                </a:cubicBezTo>
                <a:cubicBezTo>
                  <a:pt x="148946" y="5131"/>
                  <a:pt x="162205" y="0"/>
                  <a:pt x="177648" y="0"/>
                </a:cubicBezTo>
                <a:close/>
                <a:moveTo>
                  <a:pt x="188926" y="896404"/>
                </a:moveTo>
                <a:moveTo>
                  <a:pt x="60084" y="0"/>
                </a:moveTo>
                <a:cubicBezTo>
                  <a:pt x="68606" y="0"/>
                  <a:pt x="77026" y="2096"/>
                  <a:pt x="85332" y="6274"/>
                </a:cubicBezTo>
                <a:cubicBezTo>
                  <a:pt x="87770" y="7544"/>
                  <a:pt x="89510" y="8179"/>
                  <a:pt x="90551" y="8179"/>
                </a:cubicBezTo>
                <a:cubicBezTo>
                  <a:pt x="92113" y="8179"/>
                  <a:pt x="93485" y="7633"/>
                  <a:pt x="94641" y="6528"/>
                </a:cubicBezTo>
                <a:cubicBezTo>
                  <a:pt x="96152" y="4966"/>
                  <a:pt x="97232" y="2782"/>
                  <a:pt x="97867" y="0"/>
                </a:cubicBezTo>
                <a:lnTo>
                  <a:pt x="100915" y="0"/>
                </a:lnTo>
                <a:lnTo>
                  <a:pt x="103607" y="40132"/>
                </a:lnTo>
                <a:lnTo>
                  <a:pt x="100915" y="40132"/>
                </a:lnTo>
                <a:cubicBezTo>
                  <a:pt x="97308" y="28118"/>
                  <a:pt x="92177" y="19469"/>
                  <a:pt x="85497" y="14186"/>
                </a:cubicBezTo>
                <a:cubicBezTo>
                  <a:pt x="78829" y="8916"/>
                  <a:pt x="70816" y="6274"/>
                  <a:pt x="61468" y="6274"/>
                </a:cubicBezTo>
                <a:cubicBezTo>
                  <a:pt x="53633" y="6274"/>
                  <a:pt x="46559" y="8255"/>
                  <a:pt x="40234" y="12230"/>
                </a:cubicBezTo>
                <a:cubicBezTo>
                  <a:pt x="33897" y="16206"/>
                  <a:pt x="28918" y="22556"/>
                  <a:pt x="25299" y="31255"/>
                </a:cubicBezTo>
                <a:cubicBezTo>
                  <a:pt x="21667" y="39967"/>
                  <a:pt x="19851" y="50788"/>
                  <a:pt x="19851" y="63729"/>
                </a:cubicBezTo>
                <a:cubicBezTo>
                  <a:pt x="19851" y="74410"/>
                  <a:pt x="21565" y="83668"/>
                  <a:pt x="24994" y="91504"/>
                </a:cubicBezTo>
                <a:cubicBezTo>
                  <a:pt x="28410" y="99340"/>
                  <a:pt x="33566" y="105347"/>
                  <a:pt x="40450" y="109525"/>
                </a:cubicBezTo>
                <a:cubicBezTo>
                  <a:pt x="47321" y="113703"/>
                  <a:pt x="55169" y="115799"/>
                  <a:pt x="63996" y="115799"/>
                </a:cubicBezTo>
                <a:cubicBezTo>
                  <a:pt x="71654" y="115799"/>
                  <a:pt x="78423" y="114161"/>
                  <a:pt x="84278" y="110871"/>
                </a:cubicBezTo>
                <a:cubicBezTo>
                  <a:pt x="90145" y="107595"/>
                  <a:pt x="96584" y="101080"/>
                  <a:pt x="103607" y="91326"/>
                </a:cubicBezTo>
                <a:lnTo>
                  <a:pt x="106312" y="93079"/>
                </a:lnTo>
                <a:cubicBezTo>
                  <a:pt x="100394" y="103582"/>
                  <a:pt x="93485" y="111265"/>
                  <a:pt x="85586" y="116142"/>
                </a:cubicBezTo>
                <a:cubicBezTo>
                  <a:pt x="77699" y="121019"/>
                  <a:pt x="68326" y="123457"/>
                  <a:pt x="57468" y="123457"/>
                </a:cubicBezTo>
                <a:cubicBezTo>
                  <a:pt x="37910" y="123457"/>
                  <a:pt x="22759" y="116205"/>
                  <a:pt x="12015" y="101689"/>
                </a:cubicBezTo>
                <a:cubicBezTo>
                  <a:pt x="4014" y="90894"/>
                  <a:pt x="0" y="78182"/>
                  <a:pt x="0" y="63564"/>
                </a:cubicBezTo>
                <a:cubicBezTo>
                  <a:pt x="0" y="51778"/>
                  <a:pt x="2642" y="40945"/>
                  <a:pt x="7925" y="31077"/>
                </a:cubicBezTo>
                <a:cubicBezTo>
                  <a:pt x="13208" y="21209"/>
                  <a:pt x="20473" y="13564"/>
                  <a:pt x="29731" y="8141"/>
                </a:cubicBezTo>
                <a:cubicBezTo>
                  <a:pt x="38989" y="2718"/>
                  <a:pt x="49111" y="0"/>
                  <a:pt x="60084" y="0"/>
                </a:cubicBezTo>
                <a:close/>
                <a:moveTo>
                  <a:pt x="188926" y="896404"/>
                </a:moveTo>
              </a:path>
            </a:pathLst>
          </a:custGeom>
          <a:solidFill>
            <a:srgbClr val="FF0000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" name="Freeform 431"/>
          <p:cNvSpPr/>
          <p:nvPr/>
        </p:nvSpPr>
        <p:spPr>
          <a:xfrm>
            <a:off x="707478" y="5961596"/>
            <a:ext cx="3376842" cy="150445"/>
          </a:xfrm>
          <a:custGeom>
            <a:avLst/>
            <a:gdLst/>
            <a:ahLst/>
            <a:cxnLst/>
            <a:rect l="0" t="0" r="0" b="0"/>
            <a:pathLst>
              <a:path w="3376842" h="150445">
                <a:moveTo>
                  <a:pt x="3367062" y="103874"/>
                </a:moveTo>
                <a:cubicBezTo>
                  <a:pt x="3369856" y="103874"/>
                  <a:pt x="3372143" y="104813"/>
                  <a:pt x="3374048" y="106693"/>
                </a:cubicBezTo>
                <a:cubicBezTo>
                  <a:pt x="3375825" y="108585"/>
                  <a:pt x="3376842" y="110859"/>
                  <a:pt x="3376842" y="113538"/>
                </a:cubicBezTo>
                <a:cubicBezTo>
                  <a:pt x="3376842" y="116205"/>
                  <a:pt x="3375825" y="118479"/>
                  <a:pt x="3373920" y="120371"/>
                </a:cubicBezTo>
                <a:cubicBezTo>
                  <a:pt x="3372016" y="122251"/>
                  <a:pt x="3369856" y="123203"/>
                  <a:pt x="3367062" y="123203"/>
                </a:cubicBezTo>
                <a:cubicBezTo>
                  <a:pt x="3364395" y="123203"/>
                  <a:pt x="3362237" y="122251"/>
                  <a:pt x="3360331" y="120371"/>
                </a:cubicBezTo>
                <a:cubicBezTo>
                  <a:pt x="3358426" y="118479"/>
                  <a:pt x="3357411" y="116205"/>
                  <a:pt x="3357411" y="113538"/>
                </a:cubicBezTo>
                <a:cubicBezTo>
                  <a:pt x="3357411" y="110808"/>
                  <a:pt x="3358426" y="108509"/>
                  <a:pt x="3360331" y="106655"/>
                </a:cubicBezTo>
                <a:cubicBezTo>
                  <a:pt x="3362237" y="104801"/>
                  <a:pt x="3364395" y="103874"/>
                  <a:pt x="3367062" y="103874"/>
                </a:cubicBezTo>
                <a:close/>
                <a:moveTo>
                  <a:pt x="85052" y="896404"/>
                </a:moveTo>
                <a:moveTo>
                  <a:pt x="2957233" y="103340"/>
                </a:moveTo>
                <a:cubicBezTo>
                  <a:pt x="2961043" y="103340"/>
                  <a:pt x="2964473" y="105017"/>
                  <a:pt x="2967393" y="108357"/>
                </a:cubicBezTo>
                <a:cubicBezTo>
                  <a:pt x="2970442" y="111684"/>
                  <a:pt x="2971966" y="116117"/>
                  <a:pt x="2971966" y="121628"/>
                </a:cubicBezTo>
                <a:cubicBezTo>
                  <a:pt x="2971966" y="127610"/>
                  <a:pt x="2969806" y="133160"/>
                  <a:pt x="2965743" y="138303"/>
                </a:cubicBezTo>
                <a:cubicBezTo>
                  <a:pt x="2961551" y="143434"/>
                  <a:pt x="2954948" y="147485"/>
                  <a:pt x="2945931" y="150445"/>
                </a:cubicBezTo>
                <a:lnTo>
                  <a:pt x="2945931" y="146622"/>
                </a:lnTo>
                <a:cubicBezTo>
                  <a:pt x="2951900" y="144641"/>
                  <a:pt x="2956599" y="141580"/>
                  <a:pt x="2959900" y="137427"/>
                </a:cubicBezTo>
                <a:cubicBezTo>
                  <a:pt x="2963202" y="133287"/>
                  <a:pt x="2964726" y="128880"/>
                  <a:pt x="2964726" y="124245"/>
                </a:cubicBezTo>
                <a:cubicBezTo>
                  <a:pt x="2964726" y="123140"/>
                  <a:pt x="2964473" y="122213"/>
                  <a:pt x="2963964" y="121450"/>
                </a:cubicBezTo>
                <a:cubicBezTo>
                  <a:pt x="2963583" y="120930"/>
                  <a:pt x="2963202" y="120676"/>
                  <a:pt x="2962822" y="120676"/>
                </a:cubicBezTo>
                <a:cubicBezTo>
                  <a:pt x="2962187" y="120676"/>
                  <a:pt x="2960789" y="121247"/>
                  <a:pt x="2958631" y="122416"/>
                </a:cubicBezTo>
                <a:cubicBezTo>
                  <a:pt x="2957614" y="122936"/>
                  <a:pt x="2956472" y="123203"/>
                  <a:pt x="2955329" y="123203"/>
                </a:cubicBezTo>
                <a:cubicBezTo>
                  <a:pt x="2952407" y="123203"/>
                  <a:pt x="2950249" y="122352"/>
                  <a:pt x="2948470" y="120676"/>
                </a:cubicBezTo>
                <a:cubicBezTo>
                  <a:pt x="2946819" y="118987"/>
                  <a:pt x="2945931" y="116663"/>
                  <a:pt x="2945931" y="113703"/>
                </a:cubicBezTo>
                <a:cubicBezTo>
                  <a:pt x="2945931" y="110859"/>
                  <a:pt x="2947074" y="108420"/>
                  <a:pt x="2949232" y="106388"/>
                </a:cubicBezTo>
                <a:cubicBezTo>
                  <a:pt x="2951392" y="104356"/>
                  <a:pt x="2954058" y="103340"/>
                  <a:pt x="2957233" y="103340"/>
                </a:cubicBezTo>
                <a:close/>
                <a:moveTo>
                  <a:pt x="85586" y="896404"/>
                </a:moveTo>
                <a:moveTo>
                  <a:pt x="2428405" y="103340"/>
                </a:moveTo>
                <a:cubicBezTo>
                  <a:pt x="2432216" y="103340"/>
                  <a:pt x="2435645" y="105017"/>
                  <a:pt x="2438566" y="108357"/>
                </a:cubicBezTo>
                <a:cubicBezTo>
                  <a:pt x="2441614" y="111684"/>
                  <a:pt x="2443138" y="116117"/>
                  <a:pt x="2443138" y="121628"/>
                </a:cubicBezTo>
                <a:cubicBezTo>
                  <a:pt x="2443138" y="127610"/>
                  <a:pt x="2440979" y="133160"/>
                  <a:pt x="2436914" y="138303"/>
                </a:cubicBezTo>
                <a:cubicBezTo>
                  <a:pt x="2432723" y="143434"/>
                  <a:pt x="2426120" y="147485"/>
                  <a:pt x="2417102" y="150445"/>
                </a:cubicBezTo>
                <a:lnTo>
                  <a:pt x="2417102" y="146622"/>
                </a:lnTo>
                <a:cubicBezTo>
                  <a:pt x="2423072" y="144641"/>
                  <a:pt x="2427770" y="141580"/>
                  <a:pt x="2431073" y="137427"/>
                </a:cubicBezTo>
                <a:cubicBezTo>
                  <a:pt x="2434374" y="133287"/>
                  <a:pt x="2435898" y="128880"/>
                  <a:pt x="2435898" y="124245"/>
                </a:cubicBezTo>
                <a:cubicBezTo>
                  <a:pt x="2435898" y="123140"/>
                  <a:pt x="2435645" y="122213"/>
                  <a:pt x="2435136" y="121450"/>
                </a:cubicBezTo>
                <a:cubicBezTo>
                  <a:pt x="2434755" y="120930"/>
                  <a:pt x="2434374" y="120676"/>
                  <a:pt x="2433994" y="120676"/>
                </a:cubicBezTo>
                <a:cubicBezTo>
                  <a:pt x="2433358" y="120676"/>
                  <a:pt x="2431961" y="121247"/>
                  <a:pt x="2429802" y="122416"/>
                </a:cubicBezTo>
                <a:cubicBezTo>
                  <a:pt x="2428786" y="122936"/>
                  <a:pt x="2427644" y="123203"/>
                  <a:pt x="2426501" y="123203"/>
                </a:cubicBezTo>
                <a:cubicBezTo>
                  <a:pt x="2423579" y="123203"/>
                  <a:pt x="2421420" y="122352"/>
                  <a:pt x="2419642" y="120676"/>
                </a:cubicBezTo>
                <a:cubicBezTo>
                  <a:pt x="2417992" y="118987"/>
                  <a:pt x="2417102" y="116663"/>
                  <a:pt x="2417102" y="113703"/>
                </a:cubicBezTo>
                <a:cubicBezTo>
                  <a:pt x="2417102" y="110859"/>
                  <a:pt x="2418245" y="108420"/>
                  <a:pt x="2420404" y="106388"/>
                </a:cubicBezTo>
                <a:cubicBezTo>
                  <a:pt x="2422564" y="104356"/>
                  <a:pt x="2425230" y="103340"/>
                  <a:pt x="2428405" y="103340"/>
                </a:cubicBezTo>
                <a:close/>
                <a:moveTo>
                  <a:pt x="85586" y="896404"/>
                </a:moveTo>
                <a:moveTo>
                  <a:pt x="2782100" y="27077"/>
                </a:moveTo>
                <a:lnTo>
                  <a:pt x="2761654" y="74791"/>
                </a:lnTo>
                <a:lnTo>
                  <a:pt x="2802167" y="74791"/>
                </a:lnTo>
                <a:close/>
                <a:moveTo>
                  <a:pt x="161849" y="896404"/>
                </a:moveTo>
                <a:moveTo>
                  <a:pt x="1344969" y="27077"/>
                </a:moveTo>
                <a:lnTo>
                  <a:pt x="1324522" y="74791"/>
                </a:lnTo>
                <a:lnTo>
                  <a:pt x="1365035" y="74791"/>
                </a:lnTo>
                <a:close/>
                <a:moveTo>
                  <a:pt x="161849" y="896404"/>
                </a:moveTo>
                <a:moveTo>
                  <a:pt x="1732573" y="14796"/>
                </a:moveTo>
                <a:lnTo>
                  <a:pt x="1735239" y="14796"/>
                </a:lnTo>
                <a:lnTo>
                  <a:pt x="1735239" y="41009"/>
                </a:lnTo>
                <a:lnTo>
                  <a:pt x="1753908" y="41009"/>
                </a:lnTo>
                <a:lnTo>
                  <a:pt x="1753908" y="47105"/>
                </a:lnTo>
                <a:lnTo>
                  <a:pt x="1735239" y="47105"/>
                </a:lnTo>
                <a:lnTo>
                  <a:pt x="1735239" y="98819"/>
                </a:lnTo>
                <a:cubicBezTo>
                  <a:pt x="1735239" y="103988"/>
                  <a:pt x="1736001" y="107468"/>
                  <a:pt x="1737526" y="109271"/>
                </a:cubicBezTo>
                <a:cubicBezTo>
                  <a:pt x="1738923" y="111062"/>
                  <a:pt x="1740827" y="111964"/>
                  <a:pt x="1743241" y="111964"/>
                </a:cubicBezTo>
                <a:cubicBezTo>
                  <a:pt x="1745145" y="111964"/>
                  <a:pt x="1746923" y="111367"/>
                  <a:pt x="1748701" y="110186"/>
                </a:cubicBezTo>
                <a:cubicBezTo>
                  <a:pt x="1750607" y="108992"/>
                  <a:pt x="1752004" y="107239"/>
                  <a:pt x="1752892" y="104915"/>
                </a:cubicBezTo>
                <a:lnTo>
                  <a:pt x="1756322" y="104915"/>
                </a:lnTo>
                <a:cubicBezTo>
                  <a:pt x="1754289" y="110605"/>
                  <a:pt x="1751495" y="114885"/>
                  <a:pt x="1747686" y="117755"/>
                </a:cubicBezTo>
                <a:cubicBezTo>
                  <a:pt x="1744002" y="120625"/>
                  <a:pt x="1740192" y="122060"/>
                  <a:pt x="1736255" y="122060"/>
                </a:cubicBezTo>
                <a:cubicBezTo>
                  <a:pt x="1733589" y="122060"/>
                  <a:pt x="1730922" y="121324"/>
                  <a:pt x="1728382" y="119850"/>
                </a:cubicBezTo>
                <a:cubicBezTo>
                  <a:pt x="1725842" y="118364"/>
                  <a:pt x="1723936" y="116243"/>
                  <a:pt x="1722794" y="113488"/>
                </a:cubicBezTo>
                <a:cubicBezTo>
                  <a:pt x="1721523" y="110732"/>
                  <a:pt x="1720889" y="106477"/>
                  <a:pt x="1720889" y="100737"/>
                </a:cubicBezTo>
                <a:lnTo>
                  <a:pt x="1720889" y="47105"/>
                </a:lnTo>
                <a:lnTo>
                  <a:pt x="1708316" y="47105"/>
                </a:lnTo>
                <a:lnTo>
                  <a:pt x="1708316" y="44235"/>
                </a:lnTo>
                <a:cubicBezTo>
                  <a:pt x="1711491" y="42952"/>
                  <a:pt x="1714792" y="40793"/>
                  <a:pt x="1718095" y="37745"/>
                </a:cubicBezTo>
                <a:cubicBezTo>
                  <a:pt x="1721397" y="34697"/>
                  <a:pt x="1724445" y="31077"/>
                  <a:pt x="1726985" y="26899"/>
                </a:cubicBezTo>
                <a:cubicBezTo>
                  <a:pt x="1728382" y="24702"/>
                  <a:pt x="1730160" y="20663"/>
                  <a:pt x="1732573" y="14796"/>
                </a:cubicBezTo>
                <a:close/>
                <a:moveTo>
                  <a:pt x="174130" y="896404"/>
                </a:moveTo>
                <a:moveTo>
                  <a:pt x="3073566" y="9322"/>
                </a:moveTo>
                <a:cubicBezTo>
                  <a:pt x="3070263" y="9322"/>
                  <a:pt x="3065692" y="9868"/>
                  <a:pt x="3059976" y="10973"/>
                </a:cubicBezTo>
                <a:lnTo>
                  <a:pt x="3059976" y="60071"/>
                </a:lnTo>
                <a:cubicBezTo>
                  <a:pt x="3060993" y="60071"/>
                  <a:pt x="3062008" y="60084"/>
                  <a:pt x="3062770" y="60122"/>
                </a:cubicBezTo>
                <a:cubicBezTo>
                  <a:pt x="3063660" y="60148"/>
                  <a:pt x="3064294" y="60160"/>
                  <a:pt x="3064802" y="60160"/>
                </a:cubicBezTo>
                <a:cubicBezTo>
                  <a:pt x="3076106" y="60160"/>
                  <a:pt x="3084614" y="57722"/>
                  <a:pt x="3090330" y="52845"/>
                </a:cubicBezTo>
                <a:cubicBezTo>
                  <a:pt x="3096044" y="47968"/>
                  <a:pt x="3098838" y="41758"/>
                  <a:pt x="3098838" y="34214"/>
                </a:cubicBezTo>
                <a:cubicBezTo>
                  <a:pt x="3098838" y="26848"/>
                  <a:pt x="3096552" y="20854"/>
                  <a:pt x="3091981" y="16244"/>
                </a:cubicBezTo>
                <a:cubicBezTo>
                  <a:pt x="3087281" y="11621"/>
                  <a:pt x="3081186" y="9322"/>
                  <a:pt x="3073566" y="9322"/>
                </a:cubicBezTo>
                <a:close/>
                <a:moveTo>
                  <a:pt x="179604" y="896404"/>
                </a:moveTo>
                <a:moveTo>
                  <a:pt x="2338998" y="9322"/>
                </a:moveTo>
                <a:cubicBezTo>
                  <a:pt x="2335695" y="9322"/>
                  <a:pt x="2331123" y="9868"/>
                  <a:pt x="2325408" y="10973"/>
                </a:cubicBezTo>
                <a:lnTo>
                  <a:pt x="2325408" y="60071"/>
                </a:lnTo>
                <a:cubicBezTo>
                  <a:pt x="2326424" y="60071"/>
                  <a:pt x="2327441" y="60084"/>
                  <a:pt x="2328202" y="60122"/>
                </a:cubicBezTo>
                <a:cubicBezTo>
                  <a:pt x="2329092" y="60148"/>
                  <a:pt x="2329726" y="60160"/>
                  <a:pt x="2330235" y="60160"/>
                </a:cubicBezTo>
                <a:cubicBezTo>
                  <a:pt x="2341538" y="60160"/>
                  <a:pt x="2350047" y="57722"/>
                  <a:pt x="2355761" y="52845"/>
                </a:cubicBezTo>
                <a:cubicBezTo>
                  <a:pt x="2361476" y="47968"/>
                  <a:pt x="2364270" y="41758"/>
                  <a:pt x="2364270" y="34214"/>
                </a:cubicBezTo>
                <a:cubicBezTo>
                  <a:pt x="2364270" y="26848"/>
                  <a:pt x="2361985" y="20854"/>
                  <a:pt x="2357413" y="16244"/>
                </a:cubicBezTo>
                <a:cubicBezTo>
                  <a:pt x="2352714" y="11621"/>
                  <a:pt x="2346617" y="9322"/>
                  <a:pt x="2338998" y="9322"/>
                </a:cubicBezTo>
                <a:close/>
                <a:moveTo>
                  <a:pt x="179604" y="896404"/>
                </a:moveTo>
                <a:moveTo>
                  <a:pt x="1587411" y="9322"/>
                </a:moveTo>
                <a:cubicBezTo>
                  <a:pt x="1582204" y="9322"/>
                  <a:pt x="1576236" y="10160"/>
                  <a:pt x="1569504" y="11837"/>
                </a:cubicBezTo>
                <a:lnTo>
                  <a:pt x="1569504" y="112230"/>
                </a:lnTo>
                <a:cubicBezTo>
                  <a:pt x="1576870" y="113856"/>
                  <a:pt x="1583094" y="114669"/>
                  <a:pt x="1588047" y="114669"/>
                </a:cubicBezTo>
                <a:cubicBezTo>
                  <a:pt x="1601508" y="114669"/>
                  <a:pt x="1612685" y="109932"/>
                  <a:pt x="1621574" y="100470"/>
                </a:cubicBezTo>
                <a:cubicBezTo>
                  <a:pt x="1630464" y="91009"/>
                  <a:pt x="1634910" y="78182"/>
                  <a:pt x="1634910" y="61989"/>
                </a:cubicBezTo>
                <a:cubicBezTo>
                  <a:pt x="1634910" y="45682"/>
                  <a:pt x="1630464" y="32830"/>
                  <a:pt x="1621574" y="23419"/>
                </a:cubicBezTo>
                <a:cubicBezTo>
                  <a:pt x="1612685" y="14021"/>
                  <a:pt x="1601382" y="9322"/>
                  <a:pt x="1587411" y="9322"/>
                </a:cubicBezTo>
                <a:close/>
                <a:moveTo>
                  <a:pt x="179604" y="896404"/>
                </a:moveTo>
                <a:moveTo>
                  <a:pt x="1464222" y="9322"/>
                </a:moveTo>
                <a:cubicBezTo>
                  <a:pt x="1460920" y="9322"/>
                  <a:pt x="1456348" y="9868"/>
                  <a:pt x="1450632" y="10973"/>
                </a:cubicBezTo>
                <a:lnTo>
                  <a:pt x="1450632" y="60071"/>
                </a:lnTo>
                <a:cubicBezTo>
                  <a:pt x="1451648" y="60071"/>
                  <a:pt x="1452664" y="60084"/>
                  <a:pt x="1453426" y="60122"/>
                </a:cubicBezTo>
                <a:cubicBezTo>
                  <a:pt x="1454316" y="60148"/>
                  <a:pt x="1454951" y="60160"/>
                  <a:pt x="1455458" y="60160"/>
                </a:cubicBezTo>
                <a:cubicBezTo>
                  <a:pt x="1466761" y="60160"/>
                  <a:pt x="1475270" y="57722"/>
                  <a:pt x="1480986" y="52845"/>
                </a:cubicBezTo>
                <a:cubicBezTo>
                  <a:pt x="1486701" y="47968"/>
                  <a:pt x="1489495" y="41758"/>
                  <a:pt x="1489495" y="34214"/>
                </a:cubicBezTo>
                <a:cubicBezTo>
                  <a:pt x="1489495" y="26848"/>
                  <a:pt x="1487208" y="20854"/>
                  <a:pt x="1482636" y="16244"/>
                </a:cubicBezTo>
                <a:cubicBezTo>
                  <a:pt x="1477938" y="11621"/>
                  <a:pt x="1471842" y="9322"/>
                  <a:pt x="1464222" y="9322"/>
                </a:cubicBezTo>
                <a:close/>
                <a:moveTo>
                  <a:pt x="179604" y="896404"/>
                </a:moveTo>
                <a:moveTo>
                  <a:pt x="911010" y="9322"/>
                </a:moveTo>
                <a:cubicBezTo>
                  <a:pt x="907708" y="9322"/>
                  <a:pt x="903135" y="9868"/>
                  <a:pt x="897421" y="10973"/>
                </a:cubicBezTo>
                <a:lnTo>
                  <a:pt x="897421" y="60071"/>
                </a:lnTo>
                <a:cubicBezTo>
                  <a:pt x="898436" y="60071"/>
                  <a:pt x="899452" y="60084"/>
                  <a:pt x="900214" y="60122"/>
                </a:cubicBezTo>
                <a:cubicBezTo>
                  <a:pt x="901104" y="60148"/>
                  <a:pt x="901738" y="60160"/>
                  <a:pt x="902247" y="60160"/>
                </a:cubicBezTo>
                <a:cubicBezTo>
                  <a:pt x="913549" y="60160"/>
                  <a:pt x="922058" y="57722"/>
                  <a:pt x="927773" y="52845"/>
                </a:cubicBezTo>
                <a:cubicBezTo>
                  <a:pt x="933489" y="47968"/>
                  <a:pt x="936282" y="41758"/>
                  <a:pt x="936282" y="34214"/>
                </a:cubicBezTo>
                <a:cubicBezTo>
                  <a:pt x="936282" y="26848"/>
                  <a:pt x="933997" y="20854"/>
                  <a:pt x="929424" y="16244"/>
                </a:cubicBezTo>
                <a:cubicBezTo>
                  <a:pt x="924726" y="11621"/>
                  <a:pt x="918629" y="9322"/>
                  <a:pt x="911010" y="9322"/>
                </a:cubicBezTo>
                <a:close/>
                <a:moveTo>
                  <a:pt x="179604" y="896404"/>
                </a:moveTo>
                <a:moveTo>
                  <a:pt x="1820329" y="6350"/>
                </a:moveTo>
                <a:cubicBezTo>
                  <a:pt x="1809789" y="6350"/>
                  <a:pt x="1801407" y="10275"/>
                  <a:pt x="1794929" y="18111"/>
                </a:cubicBezTo>
                <a:cubicBezTo>
                  <a:pt x="1787055" y="27864"/>
                  <a:pt x="1782992" y="42139"/>
                  <a:pt x="1782992" y="60948"/>
                </a:cubicBezTo>
                <a:cubicBezTo>
                  <a:pt x="1782992" y="80214"/>
                  <a:pt x="1787182" y="95047"/>
                  <a:pt x="1795438" y="105436"/>
                </a:cubicBezTo>
                <a:cubicBezTo>
                  <a:pt x="1801788" y="113335"/>
                  <a:pt x="1810042" y="117272"/>
                  <a:pt x="1820457" y="117272"/>
                </a:cubicBezTo>
                <a:cubicBezTo>
                  <a:pt x="1831505" y="117272"/>
                  <a:pt x="1840776" y="112954"/>
                  <a:pt x="1847889" y="104306"/>
                </a:cubicBezTo>
                <a:cubicBezTo>
                  <a:pt x="1855127" y="95657"/>
                  <a:pt x="1858811" y="82017"/>
                  <a:pt x="1858811" y="63386"/>
                </a:cubicBezTo>
                <a:cubicBezTo>
                  <a:pt x="1858811" y="43180"/>
                  <a:pt x="1854747" y="28118"/>
                  <a:pt x="1846873" y="18199"/>
                </a:cubicBezTo>
                <a:cubicBezTo>
                  <a:pt x="1840523" y="10300"/>
                  <a:pt x="1831632" y="6350"/>
                  <a:pt x="1820329" y="6350"/>
                </a:cubicBezTo>
                <a:close/>
                <a:moveTo>
                  <a:pt x="182576" y="896404"/>
                </a:moveTo>
                <a:moveTo>
                  <a:pt x="412204" y="6350"/>
                </a:moveTo>
                <a:cubicBezTo>
                  <a:pt x="401651" y="6350"/>
                  <a:pt x="393167" y="10275"/>
                  <a:pt x="386792" y="18111"/>
                </a:cubicBezTo>
                <a:cubicBezTo>
                  <a:pt x="378841" y="27864"/>
                  <a:pt x="374854" y="42139"/>
                  <a:pt x="374854" y="60948"/>
                </a:cubicBezTo>
                <a:cubicBezTo>
                  <a:pt x="374854" y="80214"/>
                  <a:pt x="378981" y="95047"/>
                  <a:pt x="387223" y="105436"/>
                </a:cubicBezTo>
                <a:cubicBezTo>
                  <a:pt x="393548" y="113335"/>
                  <a:pt x="401905" y="117272"/>
                  <a:pt x="412293" y="117272"/>
                </a:cubicBezTo>
                <a:cubicBezTo>
                  <a:pt x="423380" y="117272"/>
                  <a:pt x="432537" y="112954"/>
                  <a:pt x="439763" y="104306"/>
                </a:cubicBezTo>
                <a:cubicBezTo>
                  <a:pt x="446990" y="95657"/>
                  <a:pt x="450609" y="82017"/>
                  <a:pt x="450609" y="63386"/>
                </a:cubicBezTo>
                <a:cubicBezTo>
                  <a:pt x="450609" y="43180"/>
                  <a:pt x="446634" y="28118"/>
                  <a:pt x="438684" y="18199"/>
                </a:cubicBezTo>
                <a:cubicBezTo>
                  <a:pt x="432296" y="10300"/>
                  <a:pt x="423469" y="6350"/>
                  <a:pt x="412204" y="6350"/>
                </a:cubicBezTo>
                <a:close/>
                <a:moveTo>
                  <a:pt x="182576" y="896404"/>
                </a:moveTo>
                <a:moveTo>
                  <a:pt x="175984" y="6350"/>
                </a:moveTo>
                <a:cubicBezTo>
                  <a:pt x="165431" y="6350"/>
                  <a:pt x="156947" y="10275"/>
                  <a:pt x="150572" y="18111"/>
                </a:cubicBezTo>
                <a:cubicBezTo>
                  <a:pt x="142621" y="27864"/>
                  <a:pt x="138646" y="42139"/>
                  <a:pt x="138646" y="60948"/>
                </a:cubicBezTo>
                <a:cubicBezTo>
                  <a:pt x="138646" y="80214"/>
                  <a:pt x="142761" y="95047"/>
                  <a:pt x="151003" y="105436"/>
                </a:cubicBezTo>
                <a:cubicBezTo>
                  <a:pt x="157328" y="113335"/>
                  <a:pt x="165685" y="117272"/>
                  <a:pt x="176073" y="117272"/>
                </a:cubicBezTo>
                <a:cubicBezTo>
                  <a:pt x="187160" y="117272"/>
                  <a:pt x="196317" y="112954"/>
                  <a:pt x="203543" y="104306"/>
                </a:cubicBezTo>
                <a:cubicBezTo>
                  <a:pt x="210770" y="95657"/>
                  <a:pt x="214389" y="82017"/>
                  <a:pt x="214389" y="63386"/>
                </a:cubicBezTo>
                <a:cubicBezTo>
                  <a:pt x="214389" y="43180"/>
                  <a:pt x="210414" y="28118"/>
                  <a:pt x="202464" y="18199"/>
                </a:cubicBezTo>
                <a:cubicBezTo>
                  <a:pt x="196076" y="10300"/>
                  <a:pt x="187249" y="6350"/>
                  <a:pt x="175984" y="6350"/>
                </a:cubicBezTo>
                <a:close/>
                <a:moveTo>
                  <a:pt x="182576" y="896404"/>
                </a:moveTo>
                <a:moveTo>
                  <a:pt x="3257081" y="2705"/>
                </a:moveTo>
                <a:lnTo>
                  <a:pt x="3353474" y="2705"/>
                </a:lnTo>
                <a:lnTo>
                  <a:pt x="3354870" y="30391"/>
                </a:lnTo>
                <a:lnTo>
                  <a:pt x="3351568" y="30391"/>
                </a:lnTo>
                <a:cubicBezTo>
                  <a:pt x="3350933" y="25515"/>
                  <a:pt x="3350044" y="22022"/>
                  <a:pt x="3348901" y="19939"/>
                </a:cubicBezTo>
                <a:cubicBezTo>
                  <a:pt x="3347124" y="16574"/>
                  <a:pt x="3344711" y="14085"/>
                  <a:pt x="3341662" y="12497"/>
                </a:cubicBezTo>
                <a:cubicBezTo>
                  <a:pt x="3338742" y="10897"/>
                  <a:pt x="3334805" y="10097"/>
                  <a:pt x="3329979" y="10097"/>
                </a:cubicBezTo>
                <a:lnTo>
                  <a:pt x="3313342" y="10097"/>
                </a:lnTo>
                <a:lnTo>
                  <a:pt x="3313342" y="100305"/>
                </a:lnTo>
                <a:cubicBezTo>
                  <a:pt x="3313342" y="107557"/>
                  <a:pt x="3314104" y="112078"/>
                  <a:pt x="3315627" y="113881"/>
                </a:cubicBezTo>
                <a:cubicBezTo>
                  <a:pt x="3317913" y="116320"/>
                  <a:pt x="3321216" y="117539"/>
                  <a:pt x="3325787" y="117539"/>
                </a:cubicBezTo>
                <a:lnTo>
                  <a:pt x="3329979" y="117539"/>
                </a:lnTo>
                <a:lnTo>
                  <a:pt x="3329979" y="120765"/>
                </a:lnTo>
                <a:lnTo>
                  <a:pt x="3279813" y="120765"/>
                </a:lnTo>
                <a:lnTo>
                  <a:pt x="3279813" y="117539"/>
                </a:lnTo>
                <a:lnTo>
                  <a:pt x="3284005" y="117539"/>
                </a:lnTo>
                <a:cubicBezTo>
                  <a:pt x="3289085" y="117539"/>
                  <a:pt x="3292513" y="116028"/>
                  <a:pt x="3294673" y="113005"/>
                </a:cubicBezTo>
                <a:cubicBezTo>
                  <a:pt x="3295943" y="111151"/>
                  <a:pt x="3296577" y="106922"/>
                  <a:pt x="3296577" y="100305"/>
                </a:cubicBezTo>
                <a:lnTo>
                  <a:pt x="3296577" y="10097"/>
                </a:lnTo>
                <a:lnTo>
                  <a:pt x="3282354" y="10097"/>
                </a:lnTo>
                <a:cubicBezTo>
                  <a:pt x="3276893" y="10097"/>
                  <a:pt x="3272956" y="10503"/>
                  <a:pt x="3270669" y="11316"/>
                </a:cubicBezTo>
                <a:cubicBezTo>
                  <a:pt x="3267622" y="12421"/>
                  <a:pt x="3265081" y="14542"/>
                  <a:pt x="3262923" y="17679"/>
                </a:cubicBezTo>
                <a:cubicBezTo>
                  <a:pt x="3260763" y="20803"/>
                  <a:pt x="3259493" y="25045"/>
                  <a:pt x="3259112" y="30391"/>
                </a:cubicBezTo>
                <a:lnTo>
                  <a:pt x="3255811" y="30391"/>
                </a:lnTo>
                <a:close/>
                <a:moveTo>
                  <a:pt x="186221" y="896404"/>
                </a:moveTo>
                <a:moveTo>
                  <a:pt x="3145829" y="2705"/>
                </a:moveTo>
                <a:lnTo>
                  <a:pt x="3236761" y="2705"/>
                </a:lnTo>
                <a:lnTo>
                  <a:pt x="3238031" y="28563"/>
                </a:lnTo>
                <a:lnTo>
                  <a:pt x="3234729" y="28563"/>
                </a:lnTo>
                <a:cubicBezTo>
                  <a:pt x="3233458" y="22352"/>
                  <a:pt x="3232188" y="18085"/>
                  <a:pt x="3230664" y="15761"/>
                </a:cubicBezTo>
                <a:cubicBezTo>
                  <a:pt x="3229141" y="13437"/>
                  <a:pt x="3226981" y="11672"/>
                  <a:pt x="3224061" y="10452"/>
                </a:cubicBezTo>
                <a:cubicBezTo>
                  <a:pt x="3221775" y="9576"/>
                  <a:pt x="3217711" y="9144"/>
                  <a:pt x="3211742" y="9144"/>
                </a:cubicBezTo>
                <a:lnTo>
                  <a:pt x="3179356" y="9144"/>
                </a:lnTo>
                <a:lnTo>
                  <a:pt x="3179356" y="55804"/>
                </a:lnTo>
                <a:lnTo>
                  <a:pt x="3205392" y="55804"/>
                </a:lnTo>
                <a:cubicBezTo>
                  <a:pt x="3212123" y="55804"/>
                  <a:pt x="3216568" y="54788"/>
                  <a:pt x="3218854" y="52756"/>
                </a:cubicBezTo>
                <a:cubicBezTo>
                  <a:pt x="3221901" y="50089"/>
                  <a:pt x="3223552" y="45390"/>
                  <a:pt x="3223933" y="38659"/>
                </a:cubicBezTo>
                <a:lnTo>
                  <a:pt x="3227108" y="38659"/>
                </a:lnTo>
                <a:lnTo>
                  <a:pt x="3227108" y="79756"/>
                </a:lnTo>
                <a:lnTo>
                  <a:pt x="3223933" y="79756"/>
                </a:lnTo>
                <a:cubicBezTo>
                  <a:pt x="3223044" y="74003"/>
                  <a:pt x="3222282" y="70320"/>
                  <a:pt x="3221520" y="68695"/>
                </a:cubicBezTo>
                <a:cubicBezTo>
                  <a:pt x="3220377" y="66663"/>
                  <a:pt x="3218726" y="65063"/>
                  <a:pt x="3216313" y="63907"/>
                </a:cubicBezTo>
                <a:cubicBezTo>
                  <a:pt x="3213900" y="62751"/>
                  <a:pt x="3210344" y="62167"/>
                  <a:pt x="3205392" y="62167"/>
                </a:cubicBezTo>
                <a:lnTo>
                  <a:pt x="3179356" y="62167"/>
                </a:lnTo>
                <a:lnTo>
                  <a:pt x="3179356" y="101080"/>
                </a:lnTo>
                <a:cubicBezTo>
                  <a:pt x="3179356" y="106312"/>
                  <a:pt x="3179611" y="109487"/>
                  <a:pt x="3180118" y="110617"/>
                </a:cubicBezTo>
                <a:cubicBezTo>
                  <a:pt x="3180626" y="111748"/>
                  <a:pt x="3181388" y="112649"/>
                  <a:pt x="3182531" y="113310"/>
                </a:cubicBezTo>
                <a:cubicBezTo>
                  <a:pt x="3183675" y="113983"/>
                  <a:pt x="3185961" y="114313"/>
                  <a:pt x="3189136" y="114313"/>
                </a:cubicBezTo>
                <a:lnTo>
                  <a:pt x="3209201" y="114313"/>
                </a:lnTo>
                <a:cubicBezTo>
                  <a:pt x="3215806" y="114313"/>
                  <a:pt x="3220758" y="113856"/>
                  <a:pt x="3223680" y="112929"/>
                </a:cubicBezTo>
                <a:cubicBezTo>
                  <a:pt x="3226727" y="111989"/>
                  <a:pt x="3229649" y="110160"/>
                  <a:pt x="3232443" y="107442"/>
                </a:cubicBezTo>
                <a:cubicBezTo>
                  <a:pt x="3235999" y="103836"/>
                  <a:pt x="3239681" y="98413"/>
                  <a:pt x="3243492" y="91161"/>
                </a:cubicBezTo>
                <a:lnTo>
                  <a:pt x="3246920" y="91161"/>
                </a:lnTo>
                <a:lnTo>
                  <a:pt x="3236761" y="120765"/>
                </a:lnTo>
                <a:lnTo>
                  <a:pt x="3145829" y="120765"/>
                </a:lnTo>
                <a:lnTo>
                  <a:pt x="3145829" y="117539"/>
                </a:lnTo>
                <a:lnTo>
                  <a:pt x="3150019" y="117539"/>
                </a:lnTo>
                <a:cubicBezTo>
                  <a:pt x="3152813" y="117539"/>
                  <a:pt x="3155354" y="116866"/>
                  <a:pt x="3157893" y="115532"/>
                </a:cubicBezTo>
                <a:cubicBezTo>
                  <a:pt x="3159799" y="114605"/>
                  <a:pt x="3161068" y="113208"/>
                  <a:pt x="3161704" y="111354"/>
                </a:cubicBezTo>
                <a:cubicBezTo>
                  <a:pt x="3162338" y="109500"/>
                  <a:pt x="3162719" y="105703"/>
                  <a:pt x="3162719" y="99949"/>
                </a:cubicBezTo>
                <a:lnTo>
                  <a:pt x="3162719" y="23241"/>
                </a:lnTo>
                <a:cubicBezTo>
                  <a:pt x="3162719" y="15761"/>
                  <a:pt x="3161957" y="11151"/>
                  <a:pt x="3160433" y="9398"/>
                </a:cubicBezTo>
                <a:cubicBezTo>
                  <a:pt x="3158401" y="7087"/>
                  <a:pt x="3154845" y="5919"/>
                  <a:pt x="3150019" y="5919"/>
                </a:cubicBezTo>
                <a:lnTo>
                  <a:pt x="3145829" y="5919"/>
                </a:lnTo>
                <a:close/>
                <a:moveTo>
                  <a:pt x="186221" y="896404"/>
                </a:moveTo>
                <a:moveTo>
                  <a:pt x="3026322" y="2705"/>
                </a:moveTo>
                <a:lnTo>
                  <a:pt x="3069375" y="2705"/>
                </a:lnTo>
                <a:cubicBezTo>
                  <a:pt x="3081820" y="2705"/>
                  <a:pt x="3091092" y="3620"/>
                  <a:pt x="3097061" y="5436"/>
                </a:cubicBezTo>
                <a:cubicBezTo>
                  <a:pt x="3103030" y="7265"/>
                  <a:pt x="3108110" y="10643"/>
                  <a:pt x="3112174" y="15545"/>
                </a:cubicBezTo>
                <a:cubicBezTo>
                  <a:pt x="3116364" y="20447"/>
                  <a:pt x="3118397" y="26289"/>
                  <a:pt x="3118397" y="33084"/>
                </a:cubicBezTo>
                <a:cubicBezTo>
                  <a:pt x="3118397" y="40336"/>
                  <a:pt x="3116111" y="46635"/>
                  <a:pt x="3111285" y="51982"/>
                </a:cubicBezTo>
                <a:cubicBezTo>
                  <a:pt x="3106586" y="57316"/>
                  <a:pt x="3099219" y="61087"/>
                  <a:pt x="3089313" y="63297"/>
                </a:cubicBezTo>
                <a:lnTo>
                  <a:pt x="3113698" y="97168"/>
                </a:lnTo>
                <a:cubicBezTo>
                  <a:pt x="3119286" y="104941"/>
                  <a:pt x="3124112" y="110109"/>
                  <a:pt x="3128049" y="112662"/>
                </a:cubicBezTo>
                <a:cubicBezTo>
                  <a:pt x="3132112" y="115215"/>
                  <a:pt x="3137319" y="116840"/>
                  <a:pt x="3143797" y="117539"/>
                </a:cubicBezTo>
                <a:lnTo>
                  <a:pt x="3143797" y="120765"/>
                </a:lnTo>
                <a:lnTo>
                  <a:pt x="3112300" y="120765"/>
                </a:lnTo>
                <a:lnTo>
                  <a:pt x="3072295" y="65558"/>
                </a:lnTo>
                <a:cubicBezTo>
                  <a:pt x="3069375" y="65672"/>
                  <a:pt x="3066962" y="65736"/>
                  <a:pt x="3065056" y="65736"/>
                </a:cubicBezTo>
                <a:cubicBezTo>
                  <a:pt x="3064294" y="65736"/>
                  <a:pt x="3063532" y="65723"/>
                  <a:pt x="3062643" y="65685"/>
                </a:cubicBezTo>
                <a:cubicBezTo>
                  <a:pt x="3061755" y="65659"/>
                  <a:pt x="3060866" y="65621"/>
                  <a:pt x="3059976" y="65558"/>
                </a:cubicBezTo>
                <a:lnTo>
                  <a:pt x="3059976" y="99860"/>
                </a:lnTo>
                <a:cubicBezTo>
                  <a:pt x="3059976" y="107290"/>
                  <a:pt x="3060738" y="111913"/>
                  <a:pt x="3062389" y="113703"/>
                </a:cubicBezTo>
                <a:cubicBezTo>
                  <a:pt x="3064549" y="116256"/>
                  <a:pt x="3067850" y="117539"/>
                  <a:pt x="3072295" y="117539"/>
                </a:cubicBezTo>
                <a:lnTo>
                  <a:pt x="3076868" y="117539"/>
                </a:lnTo>
                <a:lnTo>
                  <a:pt x="3076868" y="120765"/>
                </a:lnTo>
                <a:lnTo>
                  <a:pt x="3026322" y="120765"/>
                </a:lnTo>
                <a:lnTo>
                  <a:pt x="3026322" y="117539"/>
                </a:lnTo>
                <a:lnTo>
                  <a:pt x="3030767" y="117539"/>
                </a:lnTo>
                <a:cubicBezTo>
                  <a:pt x="3035719" y="117539"/>
                  <a:pt x="3039275" y="115913"/>
                  <a:pt x="3041435" y="112662"/>
                </a:cubicBezTo>
                <a:cubicBezTo>
                  <a:pt x="3042705" y="110859"/>
                  <a:pt x="3043339" y="106592"/>
                  <a:pt x="3043339" y="99860"/>
                </a:cubicBezTo>
                <a:lnTo>
                  <a:pt x="3043339" y="23597"/>
                </a:lnTo>
                <a:cubicBezTo>
                  <a:pt x="3043339" y="16168"/>
                  <a:pt x="3042450" y="11557"/>
                  <a:pt x="3040800" y="9754"/>
                </a:cubicBezTo>
                <a:cubicBezTo>
                  <a:pt x="3038641" y="7201"/>
                  <a:pt x="3035212" y="5919"/>
                  <a:pt x="3030767" y="5919"/>
                </a:cubicBezTo>
                <a:lnTo>
                  <a:pt x="3026322" y="5919"/>
                </a:lnTo>
                <a:close/>
                <a:moveTo>
                  <a:pt x="186221" y="896404"/>
                </a:moveTo>
                <a:moveTo>
                  <a:pt x="2853982" y="2705"/>
                </a:moveTo>
                <a:lnTo>
                  <a:pt x="2941739" y="2705"/>
                </a:lnTo>
                <a:lnTo>
                  <a:pt x="2942882" y="28639"/>
                </a:lnTo>
                <a:lnTo>
                  <a:pt x="2939835" y="28639"/>
                </a:lnTo>
                <a:cubicBezTo>
                  <a:pt x="2938311" y="23127"/>
                  <a:pt x="2936660" y="19088"/>
                  <a:pt x="2934627" y="16498"/>
                </a:cubicBezTo>
                <a:cubicBezTo>
                  <a:pt x="2932595" y="13920"/>
                  <a:pt x="2930182" y="12040"/>
                  <a:pt x="2927262" y="10884"/>
                </a:cubicBezTo>
                <a:cubicBezTo>
                  <a:pt x="2924213" y="9729"/>
                  <a:pt x="2919768" y="9144"/>
                  <a:pt x="2913545" y="9144"/>
                </a:cubicBezTo>
                <a:lnTo>
                  <a:pt x="2887511" y="9144"/>
                </a:lnTo>
                <a:lnTo>
                  <a:pt x="2887511" y="55550"/>
                </a:lnTo>
                <a:lnTo>
                  <a:pt x="2909100" y="55550"/>
                </a:lnTo>
                <a:cubicBezTo>
                  <a:pt x="2913926" y="55550"/>
                  <a:pt x="2917610" y="54458"/>
                  <a:pt x="2919895" y="52286"/>
                </a:cubicBezTo>
                <a:cubicBezTo>
                  <a:pt x="2922181" y="50102"/>
                  <a:pt x="2923706" y="45797"/>
                  <a:pt x="2924468" y="39358"/>
                </a:cubicBezTo>
                <a:lnTo>
                  <a:pt x="2927643" y="39358"/>
                </a:lnTo>
                <a:lnTo>
                  <a:pt x="2927643" y="79312"/>
                </a:lnTo>
                <a:lnTo>
                  <a:pt x="2924468" y="79312"/>
                </a:lnTo>
                <a:cubicBezTo>
                  <a:pt x="2924341" y="74727"/>
                  <a:pt x="2923832" y="71362"/>
                  <a:pt x="2922689" y="69215"/>
                </a:cubicBezTo>
                <a:cubicBezTo>
                  <a:pt x="2921547" y="67069"/>
                  <a:pt x="2920023" y="65456"/>
                  <a:pt x="2917991" y="64389"/>
                </a:cubicBezTo>
                <a:cubicBezTo>
                  <a:pt x="2915958" y="63310"/>
                  <a:pt x="2913037" y="62777"/>
                  <a:pt x="2909100" y="62777"/>
                </a:cubicBezTo>
                <a:lnTo>
                  <a:pt x="2887511" y="62777"/>
                </a:lnTo>
                <a:lnTo>
                  <a:pt x="2887511" y="99860"/>
                </a:lnTo>
                <a:cubicBezTo>
                  <a:pt x="2887511" y="105842"/>
                  <a:pt x="2887892" y="109792"/>
                  <a:pt x="2888654" y="111710"/>
                </a:cubicBezTo>
                <a:cubicBezTo>
                  <a:pt x="2889288" y="113157"/>
                  <a:pt x="2890431" y="114402"/>
                  <a:pt x="2892337" y="115443"/>
                </a:cubicBezTo>
                <a:cubicBezTo>
                  <a:pt x="2894876" y="116840"/>
                  <a:pt x="2897543" y="117539"/>
                  <a:pt x="2900337" y="117539"/>
                </a:cubicBezTo>
                <a:lnTo>
                  <a:pt x="2904656" y="117539"/>
                </a:lnTo>
                <a:lnTo>
                  <a:pt x="2904656" y="120765"/>
                </a:lnTo>
                <a:lnTo>
                  <a:pt x="2853982" y="120765"/>
                </a:lnTo>
                <a:lnTo>
                  <a:pt x="2853982" y="117539"/>
                </a:lnTo>
                <a:lnTo>
                  <a:pt x="2858174" y="117539"/>
                </a:lnTo>
                <a:cubicBezTo>
                  <a:pt x="2863000" y="117539"/>
                  <a:pt x="2866556" y="116117"/>
                  <a:pt x="2868714" y="113272"/>
                </a:cubicBezTo>
                <a:cubicBezTo>
                  <a:pt x="2870112" y="111417"/>
                  <a:pt x="2870874" y="106947"/>
                  <a:pt x="2870874" y="99860"/>
                </a:cubicBezTo>
                <a:lnTo>
                  <a:pt x="2870874" y="23597"/>
                </a:lnTo>
                <a:cubicBezTo>
                  <a:pt x="2870874" y="17615"/>
                  <a:pt x="2870493" y="13666"/>
                  <a:pt x="2869731" y="11761"/>
                </a:cubicBezTo>
                <a:cubicBezTo>
                  <a:pt x="2869095" y="10300"/>
                  <a:pt x="2867952" y="9055"/>
                  <a:pt x="2866175" y="8014"/>
                </a:cubicBezTo>
                <a:cubicBezTo>
                  <a:pt x="2863635" y="6617"/>
                  <a:pt x="2860968" y="5919"/>
                  <a:pt x="2858174" y="5919"/>
                </a:cubicBezTo>
                <a:lnTo>
                  <a:pt x="2853982" y="5919"/>
                </a:lnTo>
                <a:close/>
                <a:moveTo>
                  <a:pt x="186221" y="896404"/>
                </a:moveTo>
                <a:moveTo>
                  <a:pt x="2496986" y="2705"/>
                </a:moveTo>
                <a:lnTo>
                  <a:pt x="2547912" y="2705"/>
                </a:lnTo>
                <a:lnTo>
                  <a:pt x="2547912" y="5919"/>
                </a:lnTo>
                <a:lnTo>
                  <a:pt x="2543467" y="5919"/>
                </a:lnTo>
                <a:cubicBezTo>
                  <a:pt x="2538514" y="5919"/>
                  <a:pt x="2535086" y="7455"/>
                  <a:pt x="2532926" y="10541"/>
                </a:cubicBezTo>
                <a:cubicBezTo>
                  <a:pt x="2531529" y="12624"/>
                  <a:pt x="2530767" y="16980"/>
                  <a:pt x="2530767" y="23597"/>
                </a:cubicBezTo>
                <a:lnTo>
                  <a:pt x="2530767" y="75045"/>
                </a:lnTo>
                <a:cubicBezTo>
                  <a:pt x="2530767" y="79629"/>
                  <a:pt x="2531276" y="84887"/>
                  <a:pt x="2532038" y="90805"/>
                </a:cubicBezTo>
                <a:cubicBezTo>
                  <a:pt x="2532926" y="96724"/>
                  <a:pt x="2534451" y="101346"/>
                  <a:pt x="2536610" y="104648"/>
                </a:cubicBezTo>
                <a:cubicBezTo>
                  <a:pt x="2538895" y="107963"/>
                  <a:pt x="2542070" y="110694"/>
                  <a:pt x="2546135" y="112840"/>
                </a:cubicBezTo>
                <a:cubicBezTo>
                  <a:pt x="2550325" y="114986"/>
                  <a:pt x="2555406" y="116053"/>
                  <a:pt x="2561501" y="116053"/>
                </a:cubicBezTo>
                <a:cubicBezTo>
                  <a:pt x="2569122" y="116053"/>
                  <a:pt x="2576106" y="114377"/>
                  <a:pt x="2582202" y="111011"/>
                </a:cubicBezTo>
                <a:cubicBezTo>
                  <a:pt x="2588299" y="107646"/>
                  <a:pt x="2592362" y="103328"/>
                  <a:pt x="2594649" y="98082"/>
                </a:cubicBezTo>
                <a:cubicBezTo>
                  <a:pt x="2596935" y="92825"/>
                  <a:pt x="2597950" y="83935"/>
                  <a:pt x="2597950" y="71400"/>
                </a:cubicBezTo>
                <a:lnTo>
                  <a:pt x="2597950" y="23597"/>
                </a:lnTo>
                <a:cubicBezTo>
                  <a:pt x="2597950" y="16218"/>
                  <a:pt x="2597188" y="11608"/>
                  <a:pt x="2595537" y="9754"/>
                </a:cubicBezTo>
                <a:cubicBezTo>
                  <a:pt x="2593251" y="7201"/>
                  <a:pt x="2589950" y="5919"/>
                  <a:pt x="2585505" y="5919"/>
                </a:cubicBezTo>
                <a:lnTo>
                  <a:pt x="2581060" y="5919"/>
                </a:lnTo>
                <a:lnTo>
                  <a:pt x="2581060" y="2705"/>
                </a:lnTo>
                <a:lnTo>
                  <a:pt x="2622843" y="2705"/>
                </a:lnTo>
                <a:lnTo>
                  <a:pt x="2622843" y="5919"/>
                </a:lnTo>
                <a:lnTo>
                  <a:pt x="2618398" y="5919"/>
                </a:lnTo>
                <a:cubicBezTo>
                  <a:pt x="2613699" y="5919"/>
                  <a:pt x="2610143" y="7862"/>
                  <a:pt x="2607730" y="11761"/>
                </a:cubicBezTo>
                <a:cubicBezTo>
                  <a:pt x="2606460" y="13551"/>
                  <a:pt x="2605825" y="17730"/>
                  <a:pt x="2605825" y="24296"/>
                </a:cubicBezTo>
                <a:lnTo>
                  <a:pt x="2605825" y="72174"/>
                </a:lnTo>
                <a:cubicBezTo>
                  <a:pt x="2605825" y="84024"/>
                  <a:pt x="2604681" y="93206"/>
                  <a:pt x="2602268" y="99734"/>
                </a:cubicBezTo>
                <a:cubicBezTo>
                  <a:pt x="2599982" y="106261"/>
                  <a:pt x="2595411" y="111862"/>
                  <a:pt x="2588425" y="116536"/>
                </a:cubicBezTo>
                <a:cubicBezTo>
                  <a:pt x="2581568" y="121209"/>
                  <a:pt x="2572297" y="123546"/>
                  <a:pt x="2560358" y="123546"/>
                </a:cubicBezTo>
                <a:cubicBezTo>
                  <a:pt x="2547531" y="123546"/>
                  <a:pt x="2537752" y="121311"/>
                  <a:pt x="2531022" y="116840"/>
                </a:cubicBezTo>
                <a:cubicBezTo>
                  <a:pt x="2524417" y="112370"/>
                  <a:pt x="2519592" y="106363"/>
                  <a:pt x="2516924" y="98819"/>
                </a:cubicBezTo>
                <a:cubicBezTo>
                  <a:pt x="2515020" y="93650"/>
                  <a:pt x="2514130" y="83960"/>
                  <a:pt x="2514130" y="69736"/>
                </a:cubicBezTo>
                <a:lnTo>
                  <a:pt x="2514130" y="23597"/>
                </a:lnTo>
                <a:cubicBezTo>
                  <a:pt x="2514130" y="16345"/>
                  <a:pt x="2513114" y="11583"/>
                  <a:pt x="2511082" y="9322"/>
                </a:cubicBezTo>
                <a:cubicBezTo>
                  <a:pt x="2509051" y="7049"/>
                  <a:pt x="2505876" y="5919"/>
                  <a:pt x="2501430" y="5919"/>
                </a:cubicBezTo>
                <a:lnTo>
                  <a:pt x="2496986" y="5919"/>
                </a:lnTo>
                <a:close/>
                <a:moveTo>
                  <a:pt x="186221" y="896404"/>
                </a:moveTo>
                <a:moveTo>
                  <a:pt x="2291754" y="2705"/>
                </a:moveTo>
                <a:lnTo>
                  <a:pt x="2334807" y="2705"/>
                </a:lnTo>
                <a:cubicBezTo>
                  <a:pt x="2347252" y="2705"/>
                  <a:pt x="2356523" y="3620"/>
                  <a:pt x="2362492" y="5436"/>
                </a:cubicBezTo>
                <a:cubicBezTo>
                  <a:pt x="2368461" y="7265"/>
                  <a:pt x="2373542" y="10643"/>
                  <a:pt x="2377605" y="15545"/>
                </a:cubicBezTo>
                <a:cubicBezTo>
                  <a:pt x="2381797" y="20447"/>
                  <a:pt x="2383829" y="26289"/>
                  <a:pt x="2383829" y="33084"/>
                </a:cubicBezTo>
                <a:cubicBezTo>
                  <a:pt x="2383829" y="40336"/>
                  <a:pt x="2381542" y="46635"/>
                  <a:pt x="2376717" y="51982"/>
                </a:cubicBezTo>
                <a:cubicBezTo>
                  <a:pt x="2372017" y="57316"/>
                  <a:pt x="2364651" y="61087"/>
                  <a:pt x="2354745" y="63297"/>
                </a:cubicBezTo>
                <a:lnTo>
                  <a:pt x="2379129" y="97168"/>
                </a:lnTo>
                <a:cubicBezTo>
                  <a:pt x="2384717" y="104941"/>
                  <a:pt x="2389544" y="110109"/>
                  <a:pt x="2393480" y="112662"/>
                </a:cubicBezTo>
                <a:cubicBezTo>
                  <a:pt x="2397545" y="115215"/>
                  <a:pt x="2402751" y="116840"/>
                  <a:pt x="2409229" y="117539"/>
                </a:cubicBezTo>
                <a:lnTo>
                  <a:pt x="2409229" y="120765"/>
                </a:lnTo>
                <a:lnTo>
                  <a:pt x="2377732" y="120765"/>
                </a:lnTo>
                <a:lnTo>
                  <a:pt x="2337727" y="65558"/>
                </a:lnTo>
                <a:cubicBezTo>
                  <a:pt x="2334807" y="65672"/>
                  <a:pt x="2332394" y="65736"/>
                  <a:pt x="2330489" y="65736"/>
                </a:cubicBezTo>
                <a:cubicBezTo>
                  <a:pt x="2329726" y="65736"/>
                  <a:pt x="2328964" y="65723"/>
                  <a:pt x="2328076" y="65685"/>
                </a:cubicBezTo>
                <a:cubicBezTo>
                  <a:pt x="2327186" y="65659"/>
                  <a:pt x="2326298" y="65621"/>
                  <a:pt x="2325408" y="65558"/>
                </a:cubicBezTo>
                <a:lnTo>
                  <a:pt x="2325408" y="99860"/>
                </a:lnTo>
                <a:cubicBezTo>
                  <a:pt x="2325408" y="107290"/>
                  <a:pt x="2326170" y="111913"/>
                  <a:pt x="2327822" y="113703"/>
                </a:cubicBezTo>
                <a:cubicBezTo>
                  <a:pt x="2329980" y="116256"/>
                  <a:pt x="2333282" y="117539"/>
                  <a:pt x="2337727" y="117539"/>
                </a:cubicBezTo>
                <a:lnTo>
                  <a:pt x="2342299" y="117539"/>
                </a:lnTo>
                <a:lnTo>
                  <a:pt x="2342299" y="120765"/>
                </a:lnTo>
                <a:lnTo>
                  <a:pt x="2291754" y="120765"/>
                </a:lnTo>
                <a:lnTo>
                  <a:pt x="2291754" y="117539"/>
                </a:lnTo>
                <a:lnTo>
                  <a:pt x="2296198" y="117539"/>
                </a:lnTo>
                <a:cubicBezTo>
                  <a:pt x="2301151" y="117539"/>
                  <a:pt x="2304707" y="115913"/>
                  <a:pt x="2306867" y="112662"/>
                </a:cubicBezTo>
                <a:cubicBezTo>
                  <a:pt x="2308136" y="110859"/>
                  <a:pt x="2308772" y="106592"/>
                  <a:pt x="2308772" y="99860"/>
                </a:cubicBezTo>
                <a:lnTo>
                  <a:pt x="2308772" y="23597"/>
                </a:lnTo>
                <a:cubicBezTo>
                  <a:pt x="2308772" y="16168"/>
                  <a:pt x="2307882" y="11557"/>
                  <a:pt x="2306232" y="9754"/>
                </a:cubicBezTo>
                <a:cubicBezTo>
                  <a:pt x="2304073" y="7201"/>
                  <a:pt x="2300644" y="5919"/>
                  <a:pt x="2296198" y="5919"/>
                </a:cubicBezTo>
                <a:lnTo>
                  <a:pt x="2291754" y="5919"/>
                </a:lnTo>
                <a:close/>
                <a:moveTo>
                  <a:pt x="186221" y="896404"/>
                </a:moveTo>
                <a:moveTo>
                  <a:pt x="2184185" y="2705"/>
                </a:moveTo>
                <a:lnTo>
                  <a:pt x="2275117" y="2705"/>
                </a:lnTo>
                <a:lnTo>
                  <a:pt x="2276386" y="28563"/>
                </a:lnTo>
                <a:lnTo>
                  <a:pt x="2273085" y="28563"/>
                </a:lnTo>
                <a:cubicBezTo>
                  <a:pt x="2271814" y="22352"/>
                  <a:pt x="2270545" y="18085"/>
                  <a:pt x="2269020" y="15761"/>
                </a:cubicBezTo>
                <a:cubicBezTo>
                  <a:pt x="2267497" y="13437"/>
                  <a:pt x="2265338" y="11672"/>
                  <a:pt x="2262417" y="10452"/>
                </a:cubicBezTo>
                <a:cubicBezTo>
                  <a:pt x="2260130" y="9576"/>
                  <a:pt x="2256067" y="9144"/>
                  <a:pt x="2250098" y="9144"/>
                </a:cubicBezTo>
                <a:lnTo>
                  <a:pt x="2217713" y="9144"/>
                </a:lnTo>
                <a:lnTo>
                  <a:pt x="2217713" y="55804"/>
                </a:lnTo>
                <a:lnTo>
                  <a:pt x="2243748" y="55804"/>
                </a:lnTo>
                <a:cubicBezTo>
                  <a:pt x="2250479" y="55804"/>
                  <a:pt x="2254923" y="54788"/>
                  <a:pt x="2257210" y="52756"/>
                </a:cubicBezTo>
                <a:cubicBezTo>
                  <a:pt x="2260257" y="50089"/>
                  <a:pt x="2261908" y="45390"/>
                  <a:pt x="2262289" y="38659"/>
                </a:cubicBezTo>
                <a:lnTo>
                  <a:pt x="2265464" y="38659"/>
                </a:lnTo>
                <a:lnTo>
                  <a:pt x="2265464" y="79756"/>
                </a:lnTo>
                <a:lnTo>
                  <a:pt x="2262289" y="79756"/>
                </a:lnTo>
                <a:cubicBezTo>
                  <a:pt x="2261401" y="74003"/>
                  <a:pt x="2260639" y="70320"/>
                  <a:pt x="2259876" y="68695"/>
                </a:cubicBezTo>
                <a:cubicBezTo>
                  <a:pt x="2258733" y="66663"/>
                  <a:pt x="2257082" y="65063"/>
                  <a:pt x="2254670" y="63907"/>
                </a:cubicBezTo>
                <a:cubicBezTo>
                  <a:pt x="2252257" y="62751"/>
                  <a:pt x="2248701" y="62167"/>
                  <a:pt x="2243748" y="62167"/>
                </a:cubicBezTo>
                <a:lnTo>
                  <a:pt x="2217713" y="62167"/>
                </a:lnTo>
                <a:lnTo>
                  <a:pt x="2217713" y="101080"/>
                </a:lnTo>
                <a:cubicBezTo>
                  <a:pt x="2217713" y="106312"/>
                  <a:pt x="2217967" y="109487"/>
                  <a:pt x="2218474" y="110617"/>
                </a:cubicBezTo>
                <a:cubicBezTo>
                  <a:pt x="2218982" y="111748"/>
                  <a:pt x="2219745" y="112649"/>
                  <a:pt x="2220888" y="113310"/>
                </a:cubicBezTo>
                <a:cubicBezTo>
                  <a:pt x="2222030" y="113983"/>
                  <a:pt x="2224317" y="114313"/>
                  <a:pt x="2227492" y="114313"/>
                </a:cubicBezTo>
                <a:lnTo>
                  <a:pt x="2247557" y="114313"/>
                </a:lnTo>
                <a:cubicBezTo>
                  <a:pt x="2254161" y="114313"/>
                  <a:pt x="2259114" y="113856"/>
                  <a:pt x="2262036" y="112929"/>
                </a:cubicBezTo>
                <a:cubicBezTo>
                  <a:pt x="2265083" y="111989"/>
                  <a:pt x="2268004" y="110160"/>
                  <a:pt x="2270798" y="107442"/>
                </a:cubicBezTo>
                <a:cubicBezTo>
                  <a:pt x="2274354" y="103836"/>
                  <a:pt x="2278038" y="98413"/>
                  <a:pt x="2281848" y="91161"/>
                </a:cubicBezTo>
                <a:lnTo>
                  <a:pt x="2285276" y="91161"/>
                </a:lnTo>
                <a:lnTo>
                  <a:pt x="2275117" y="120765"/>
                </a:lnTo>
                <a:lnTo>
                  <a:pt x="2184185" y="120765"/>
                </a:lnTo>
                <a:lnTo>
                  <a:pt x="2184185" y="117539"/>
                </a:lnTo>
                <a:lnTo>
                  <a:pt x="2188376" y="117539"/>
                </a:lnTo>
                <a:cubicBezTo>
                  <a:pt x="2191170" y="117539"/>
                  <a:pt x="2193710" y="116866"/>
                  <a:pt x="2196249" y="115532"/>
                </a:cubicBezTo>
                <a:cubicBezTo>
                  <a:pt x="2198154" y="114605"/>
                  <a:pt x="2199424" y="113208"/>
                  <a:pt x="2200060" y="111354"/>
                </a:cubicBezTo>
                <a:cubicBezTo>
                  <a:pt x="2200695" y="109500"/>
                  <a:pt x="2201076" y="105703"/>
                  <a:pt x="2201076" y="99949"/>
                </a:cubicBezTo>
                <a:lnTo>
                  <a:pt x="2201076" y="23241"/>
                </a:lnTo>
                <a:cubicBezTo>
                  <a:pt x="2201076" y="15761"/>
                  <a:pt x="2200314" y="11151"/>
                  <a:pt x="2198789" y="9398"/>
                </a:cubicBezTo>
                <a:cubicBezTo>
                  <a:pt x="2196757" y="7087"/>
                  <a:pt x="2193201" y="5919"/>
                  <a:pt x="2188376" y="5919"/>
                </a:cubicBezTo>
                <a:lnTo>
                  <a:pt x="2184185" y="5919"/>
                </a:lnTo>
                <a:close/>
                <a:moveTo>
                  <a:pt x="186221" y="896404"/>
                </a:moveTo>
                <a:moveTo>
                  <a:pt x="2054010" y="2705"/>
                </a:moveTo>
                <a:lnTo>
                  <a:pt x="2102270" y="2705"/>
                </a:lnTo>
                <a:lnTo>
                  <a:pt x="2102270" y="5919"/>
                </a:lnTo>
                <a:cubicBezTo>
                  <a:pt x="2096808" y="6439"/>
                  <a:pt x="2093252" y="7366"/>
                  <a:pt x="2091601" y="8713"/>
                </a:cubicBezTo>
                <a:cubicBezTo>
                  <a:pt x="2090077" y="10046"/>
                  <a:pt x="2089189" y="11761"/>
                  <a:pt x="2089189" y="13843"/>
                </a:cubicBezTo>
                <a:cubicBezTo>
                  <a:pt x="2089189" y="16752"/>
                  <a:pt x="2090586" y="21273"/>
                  <a:pt x="2093252" y="27432"/>
                </a:cubicBezTo>
                <a:lnTo>
                  <a:pt x="2123224" y="96647"/>
                </a:lnTo>
                <a:lnTo>
                  <a:pt x="2151164" y="28296"/>
                </a:lnTo>
                <a:cubicBezTo>
                  <a:pt x="2153832" y="21565"/>
                  <a:pt x="2155229" y="16891"/>
                  <a:pt x="2155229" y="14275"/>
                </a:cubicBezTo>
                <a:cubicBezTo>
                  <a:pt x="2155229" y="12599"/>
                  <a:pt x="2154339" y="10986"/>
                  <a:pt x="2152689" y="9449"/>
                </a:cubicBezTo>
                <a:cubicBezTo>
                  <a:pt x="2151038" y="7913"/>
                  <a:pt x="2148117" y="6820"/>
                  <a:pt x="2144179" y="6185"/>
                </a:cubicBezTo>
                <a:cubicBezTo>
                  <a:pt x="2143926" y="6122"/>
                  <a:pt x="2143417" y="6033"/>
                  <a:pt x="2142655" y="5919"/>
                </a:cubicBezTo>
                <a:lnTo>
                  <a:pt x="2142655" y="2705"/>
                </a:lnTo>
                <a:lnTo>
                  <a:pt x="2179104" y="2705"/>
                </a:lnTo>
                <a:lnTo>
                  <a:pt x="2179104" y="5919"/>
                </a:lnTo>
                <a:cubicBezTo>
                  <a:pt x="2174914" y="6681"/>
                  <a:pt x="2171739" y="8014"/>
                  <a:pt x="2169579" y="9932"/>
                </a:cubicBezTo>
                <a:cubicBezTo>
                  <a:pt x="2166532" y="12777"/>
                  <a:pt x="2163738" y="17120"/>
                  <a:pt x="2161451" y="22987"/>
                </a:cubicBezTo>
                <a:lnTo>
                  <a:pt x="2120176" y="123457"/>
                </a:lnTo>
                <a:lnTo>
                  <a:pt x="2117001" y="123457"/>
                </a:lnTo>
                <a:lnTo>
                  <a:pt x="2072805" y="21679"/>
                </a:lnTo>
                <a:cubicBezTo>
                  <a:pt x="2070520" y="16460"/>
                  <a:pt x="2068869" y="13259"/>
                  <a:pt x="2067979" y="12104"/>
                </a:cubicBezTo>
                <a:cubicBezTo>
                  <a:pt x="2066582" y="10300"/>
                  <a:pt x="2064804" y="8890"/>
                  <a:pt x="2062645" y="7874"/>
                </a:cubicBezTo>
                <a:cubicBezTo>
                  <a:pt x="2060486" y="6858"/>
                  <a:pt x="2057692" y="6211"/>
                  <a:pt x="2054010" y="5919"/>
                </a:cubicBezTo>
                <a:close/>
                <a:moveTo>
                  <a:pt x="186221" y="896404"/>
                </a:moveTo>
                <a:moveTo>
                  <a:pt x="1997495" y="2705"/>
                </a:moveTo>
                <a:lnTo>
                  <a:pt x="2048041" y="2705"/>
                </a:lnTo>
                <a:lnTo>
                  <a:pt x="2048041" y="5919"/>
                </a:lnTo>
                <a:lnTo>
                  <a:pt x="2043849" y="5919"/>
                </a:lnTo>
                <a:cubicBezTo>
                  <a:pt x="2039023" y="5919"/>
                  <a:pt x="2035467" y="7341"/>
                  <a:pt x="2033308" y="10186"/>
                </a:cubicBezTo>
                <a:cubicBezTo>
                  <a:pt x="2031785" y="12040"/>
                  <a:pt x="2031149" y="16510"/>
                  <a:pt x="2031149" y="23597"/>
                </a:cubicBezTo>
                <a:lnTo>
                  <a:pt x="2031149" y="99860"/>
                </a:lnTo>
                <a:cubicBezTo>
                  <a:pt x="2031149" y="105842"/>
                  <a:pt x="2031530" y="109792"/>
                  <a:pt x="2032166" y="111710"/>
                </a:cubicBezTo>
                <a:cubicBezTo>
                  <a:pt x="2032801" y="113157"/>
                  <a:pt x="2034070" y="114402"/>
                  <a:pt x="2035848" y="115443"/>
                </a:cubicBezTo>
                <a:cubicBezTo>
                  <a:pt x="2038389" y="116840"/>
                  <a:pt x="2041055" y="117539"/>
                  <a:pt x="2043849" y="117539"/>
                </a:cubicBezTo>
                <a:lnTo>
                  <a:pt x="2048041" y="117539"/>
                </a:lnTo>
                <a:lnTo>
                  <a:pt x="2048041" y="120765"/>
                </a:lnTo>
                <a:lnTo>
                  <a:pt x="1997495" y="120765"/>
                </a:lnTo>
                <a:lnTo>
                  <a:pt x="1997495" y="117539"/>
                </a:lnTo>
                <a:lnTo>
                  <a:pt x="2001686" y="117539"/>
                </a:lnTo>
                <a:cubicBezTo>
                  <a:pt x="2006511" y="117539"/>
                  <a:pt x="2010067" y="116117"/>
                  <a:pt x="2012354" y="113272"/>
                </a:cubicBezTo>
                <a:cubicBezTo>
                  <a:pt x="2013623" y="111417"/>
                  <a:pt x="2014386" y="106947"/>
                  <a:pt x="2014386" y="99860"/>
                </a:cubicBezTo>
                <a:lnTo>
                  <a:pt x="2014386" y="23597"/>
                </a:lnTo>
                <a:cubicBezTo>
                  <a:pt x="2014386" y="17615"/>
                  <a:pt x="2014004" y="13666"/>
                  <a:pt x="2013242" y="11761"/>
                </a:cubicBezTo>
                <a:cubicBezTo>
                  <a:pt x="2012607" y="10300"/>
                  <a:pt x="2011464" y="9055"/>
                  <a:pt x="2009686" y="8014"/>
                </a:cubicBezTo>
                <a:cubicBezTo>
                  <a:pt x="2007147" y="6617"/>
                  <a:pt x="2004479" y="5919"/>
                  <a:pt x="2001686" y="5919"/>
                </a:cubicBezTo>
                <a:lnTo>
                  <a:pt x="1997495" y="5919"/>
                </a:lnTo>
                <a:close/>
                <a:moveTo>
                  <a:pt x="186221" y="896404"/>
                </a:moveTo>
                <a:moveTo>
                  <a:pt x="1888401" y="2705"/>
                </a:moveTo>
                <a:lnTo>
                  <a:pt x="1941869" y="2705"/>
                </a:lnTo>
                <a:lnTo>
                  <a:pt x="1941869" y="5919"/>
                </a:lnTo>
                <a:cubicBezTo>
                  <a:pt x="1935645" y="5868"/>
                  <a:pt x="1931201" y="6439"/>
                  <a:pt x="1928661" y="7658"/>
                </a:cubicBezTo>
                <a:cubicBezTo>
                  <a:pt x="1926120" y="8878"/>
                  <a:pt x="1924470" y="10414"/>
                  <a:pt x="1923454" y="12281"/>
                </a:cubicBezTo>
                <a:cubicBezTo>
                  <a:pt x="1922564" y="14135"/>
                  <a:pt x="1922057" y="18580"/>
                  <a:pt x="1922057" y="25604"/>
                </a:cubicBezTo>
                <a:lnTo>
                  <a:pt x="1922057" y="99772"/>
                </a:lnTo>
                <a:cubicBezTo>
                  <a:pt x="1922057" y="104598"/>
                  <a:pt x="1922564" y="107900"/>
                  <a:pt x="1923454" y="109703"/>
                </a:cubicBezTo>
                <a:cubicBezTo>
                  <a:pt x="1924216" y="110922"/>
                  <a:pt x="1925232" y="111824"/>
                  <a:pt x="1926755" y="112395"/>
                </a:cubicBezTo>
                <a:cubicBezTo>
                  <a:pt x="1928152" y="112980"/>
                  <a:pt x="1932724" y="113272"/>
                  <a:pt x="1940345" y="113272"/>
                </a:cubicBezTo>
                <a:lnTo>
                  <a:pt x="1948980" y="113272"/>
                </a:lnTo>
                <a:cubicBezTo>
                  <a:pt x="1957998" y="113272"/>
                  <a:pt x="1964348" y="112599"/>
                  <a:pt x="1968030" y="111265"/>
                </a:cubicBezTo>
                <a:cubicBezTo>
                  <a:pt x="1971586" y="109932"/>
                  <a:pt x="1975016" y="107569"/>
                  <a:pt x="1978064" y="104178"/>
                </a:cubicBezTo>
                <a:cubicBezTo>
                  <a:pt x="1980985" y="100775"/>
                  <a:pt x="1984032" y="95428"/>
                  <a:pt x="1987080" y="88113"/>
                </a:cubicBezTo>
                <a:lnTo>
                  <a:pt x="1989874" y="88723"/>
                </a:lnTo>
                <a:lnTo>
                  <a:pt x="1979842" y="120765"/>
                </a:lnTo>
                <a:lnTo>
                  <a:pt x="1888401" y="120765"/>
                </a:lnTo>
                <a:lnTo>
                  <a:pt x="1888401" y="117539"/>
                </a:lnTo>
                <a:lnTo>
                  <a:pt x="1892847" y="117539"/>
                </a:lnTo>
                <a:cubicBezTo>
                  <a:pt x="1897799" y="117539"/>
                  <a:pt x="1901355" y="115913"/>
                  <a:pt x="1903514" y="112662"/>
                </a:cubicBezTo>
                <a:cubicBezTo>
                  <a:pt x="1904785" y="110808"/>
                  <a:pt x="1905420" y="106515"/>
                  <a:pt x="1905420" y="99772"/>
                </a:cubicBezTo>
                <a:lnTo>
                  <a:pt x="1905420" y="23597"/>
                </a:lnTo>
                <a:cubicBezTo>
                  <a:pt x="1905420" y="16218"/>
                  <a:pt x="1904530" y="11608"/>
                  <a:pt x="1903007" y="9754"/>
                </a:cubicBezTo>
                <a:cubicBezTo>
                  <a:pt x="1900720" y="7201"/>
                  <a:pt x="1897292" y="5919"/>
                  <a:pt x="1892847" y="5919"/>
                </a:cubicBezTo>
                <a:lnTo>
                  <a:pt x="1888401" y="5919"/>
                </a:lnTo>
                <a:close/>
                <a:moveTo>
                  <a:pt x="186221" y="896404"/>
                </a:moveTo>
                <a:moveTo>
                  <a:pt x="1535849" y="2705"/>
                </a:moveTo>
                <a:lnTo>
                  <a:pt x="1583855" y="2705"/>
                </a:lnTo>
                <a:cubicBezTo>
                  <a:pt x="1601508" y="2705"/>
                  <a:pt x="1614970" y="4699"/>
                  <a:pt x="1624114" y="8713"/>
                </a:cubicBezTo>
                <a:cubicBezTo>
                  <a:pt x="1633386" y="12713"/>
                  <a:pt x="1640751" y="19393"/>
                  <a:pt x="1646339" y="28728"/>
                </a:cubicBezTo>
                <a:cubicBezTo>
                  <a:pt x="1651927" y="38075"/>
                  <a:pt x="1654722" y="48870"/>
                  <a:pt x="1654722" y="61126"/>
                </a:cubicBezTo>
                <a:cubicBezTo>
                  <a:pt x="1654722" y="77547"/>
                  <a:pt x="1649769" y="91275"/>
                  <a:pt x="1639863" y="102299"/>
                </a:cubicBezTo>
                <a:cubicBezTo>
                  <a:pt x="1628560" y="114605"/>
                  <a:pt x="1611542" y="120765"/>
                  <a:pt x="1588554" y="120765"/>
                </a:cubicBezTo>
                <a:lnTo>
                  <a:pt x="1535849" y="120765"/>
                </a:lnTo>
                <a:lnTo>
                  <a:pt x="1535849" y="117539"/>
                </a:lnTo>
                <a:lnTo>
                  <a:pt x="1540295" y="117539"/>
                </a:lnTo>
                <a:cubicBezTo>
                  <a:pt x="1545248" y="117539"/>
                  <a:pt x="1548804" y="115939"/>
                  <a:pt x="1550963" y="112751"/>
                </a:cubicBezTo>
                <a:cubicBezTo>
                  <a:pt x="1552232" y="110833"/>
                  <a:pt x="1552867" y="106541"/>
                  <a:pt x="1552867" y="99860"/>
                </a:cubicBezTo>
                <a:lnTo>
                  <a:pt x="1552867" y="23597"/>
                </a:lnTo>
                <a:cubicBezTo>
                  <a:pt x="1552867" y="16218"/>
                  <a:pt x="1551979" y="11608"/>
                  <a:pt x="1550327" y="9754"/>
                </a:cubicBezTo>
                <a:cubicBezTo>
                  <a:pt x="1548169" y="7201"/>
                  <a:pt x="1544739" y="5919"/>
                  <a:pt x="1540295" y="5919"/>
                </a:cubicBezTo>
                <a:lnTo>
                  <a:pt x="1535849" y="5919"/>
                </a:lnTo>
                <a:close/>
                <a:moveTo>
                  <a:pt x="186221" y="896404"/>
                </a:moveTo>
                <a:moveTo>
                  <a:pt x="1416977" y="2705"/>
                </a:moveTo>
                <a:lnTo>
                  <a:pt x="1460030" y="2705"/>
                </a:lnTo>
                <a:cubicBezTo>
                  <a:pt x="1472476" y="2705"/>
                  <a:pt x="1481748" y="3620"/>
                  <a:pt x="1487717" y="5436"/>
                </a:cubicBezTo>
                <a:cubicBezTo>
                  <a:pt x="1493686" y="7265"/>
                  <a:pt x="1498766" y="10643"/>
                  <a:pt x="1502829" y="15545"/>
                </a:cubicBezTo>
                <a:cubicBezTo>
                  <a:pt x="1507020" y="20447"/>
                  <a:pt x="1509052" y="26289"/>
                  <a:pt x="1509052" y="33084"/>
                </a:cubicBezTo>
                <a:cubicBezTo>
                  <a:pt x="1509052" y="40336"/>
                  <a:pt x="1506767" y="46635"/>
                  <a:pt x="1501941" y="51982"/>
                </a:cubicBezTo>
                <a:cubicBezTo>
                  <a:pt x="1497242" y="57316"/>
                  <a:pt x="1489876" y="61087"/>
                  <a:pt x="1479970" y="63297"/>
                </a:cubicBezTo>
                <a:lnTo>
                  <a:pt x="1504354" y="97168"/>
                </a:lnTo>
                <a:cubicBezTo>
                  <a:pt x="1509942" y="104941"/>
                  <a:pt x="1514767" y="110109"/>
                  <a:pt x="1518704" y="112662"/>
                </a:cubicBezTo>
                <a:cubicBezTo>
                  <a:pt x="1522769" y="115215"/>
                  <a:pt x="1527976" y="116840"/>
                  <a:pt x="1534452" y="117539"/>
                </a:cubicBezTo>
                <a:lnTo>
                  <a:pt x="1534452" y="120765"/>
                </a:lnTo>
                <a:lnTo>
                  <a:pt x="1502957" y="120765"/>
                </a:lnTo>
                <a:lnTo>
                  <a:pt x="1462951" y="65558"/>
                </a:lnTo>
                <a:cubicBezTo>
                  <a:pt x="1460030" y="65672"/>
                  <a:pt x="1457617" y="65736"/>
                  <a:pt x="1455713" y="65736"/>
                </a:cubicBezTo>
                <a:cubicBezTo>
                  <a:pt x="1454951" y="65736"/>
                  <a:pt x="1454189" y="65723"/>
                  <a:pt x="1453299" y="65685"/>
                </a:cubicBezTo>
                <a:cubicBezTo>
                  <a:pt x="1452411" y="65659"/>
                  <a:pt x="1451522" y="65621"/>
                  <a:pt x="1450632" y="65558"/>
                </a:cubicBezTo>
                <a:lnTo>
                  <a:pt x="1450632" y="99860"/>
                </a:lnTo>
                <a:cubicBezTo>
                  <a:pt x="1450632" y="107290"/>
                  <a:pt x="1451395" y="111913"/>
                  <a:pt x="1453045" y="113703"/>
                </a:cubicBezTo>
                <a:cubicBezTo>
                  <a:pt x="1455204" y="116256"/>
                  <a:pt x="1458507" y="117539"/>
                  <a:pt x="1462951" y="117539"/>
                </a:cubicBezTo>
                <a:lnTo>
                  <a:pt x="1467523" y="117539"/>
                </a:lnTo>
                <a:lnTo>
                  <a:pt x="1467523" y="120765"/>
                </a:lnTo>
                <a:lnTo>
                  <a:pt x="1416977" y="120765"/>
                </a:lnTo>
                <a:lnTo>
                  <a:pt x="1416977" y="117539"/>
                </a:lnTo>
                <a:lnTo>
                  <a:pt x="1421423" y="117539"/>
                </a:lnTo>
                <a:cubicBezTo>
                  <a:pt x="1426376" y="117539"/>
                  <a:pt x="1429932" y="115913"/>
                  <a:pt x="1432091" y="112662"/>
                </a:cubicBezTo>
                <a:cubicBezTo>
                  <a:pt x="1433361" y="110859"/>
                  <a:pt x="1433995" y="106592"/>
                  <a:pt x="1433995" y="99860"/>
                </a:cubicBezTo>
                <a:lnTo>
                  <a:pt x="1433995" y="23597"/>
                </a:lnTo>
                <a:cubicBezTo>
                  <a:pt x="1433995" y="16168"/>
                  <a:pt x="1433107" y="11557"/>
                  <a:pt x="1431455" y="9754"/>
                </a:cubicBezTo>
                <a:cubicBezTo>
                  <a:pt x="1429297" y="7201"/>
                  <a:pt x="1425867" y="5919"/>
                  <a:pt x="1421423" y="5919"/>
                </a:cubicBezTo>
                <a:lnTo>
                  <a:pt x="1416977" y="5919"/>
                </a:lnTo>
                <a:close/>
                <a:moveTo>
                  <a:pt x="186221" y="896404"/>
                </a:moveTo>
                <a:moveTo>
                  <a:pt x="1160945" y="2705"/>
                </a:moveTo>
                <a:lnTo>
                  <a:pt x="1211492" y="2705"/>
                </a:lnTo>
                <a:lnTo>
                  <a:pt x="1211492" y="5919"/>
                </a:lnTo>
                <a:lnTo>
                  <a:pt x="1207301" y="5919"/>
                </a:lnTo>
                <a:cubicBezTo>
                  <a:pt x="1204507" y="5919"/>
                  <a:pt x="1201839" y="6592"/>
                  <a:pt x="1199299" y="7925"/>
                </a:cubicBezTo>
                <a:cubicBezTo>
                  <a:pt x="1197522" y="8852"/>
                  <a:pt x="1196251" y="10262"/>
                  <a:pt x="1195617" y="12142"/>
                </a:cubicBezTo>
                <a:cubicBezTo>
                  <a:pt x="1194854" y="14034"/>
                  <a:pt x="1194601" y="17882"/>
                  <a:pt x="1194601" y="23686"/>
                </a:cubicBezTo>
                <a:lnTo>
                  <a:pt x="1194601" y="57468"/>
                </a:lnTo>
                <a:lnTo>
                  <a:pt x="1249464" y="57468"/>
                </a:lnTo>
                <a:lnTo>
                  <a:pt x="1249464" y="23686"/>
                </a:lnTo>
                <a:cubicBezTo>
                  <a:pt x="1249464" y="17641"/>
                  <a:pt x="1249083" y="13666"/>
                  <a:pt x="1248322" y="11761"/>
                </a:cubicBezTo>
                <a:cubicBezTo>
                  <a:pt x="1247686" y="10300"/>
                  <a:pt x="1246417" y="9055"/>
                  <a:pt x="1244639" y="8014"/>
                </a:cubicBezTo>
                <a:cubicBezTo>
                  <a:pt x="1242098" y="6617"/>
                  <a:pt x="1239432" y="5919"/>
                  <a:pt x="1236638" y="5919"/>
                </a:cubicBezTo>
                <a:lnTo>
                  <a:pt x="1232573" y="5919"/>
                </a:lnTo>
                <a:lnTo>
                  <a:pt x="1232573" y="2705"/>
                </a:lnTo>
                <a:lnTo>
                  <a:pt x="1282992" y="2705"/>
                </a:lnTo>
                <a:lnTo>
                  <a:pt x="1282992" y="5919"/>
                </a:lnTo>
                <a:lnTo>
                  <a:pt x="1278801" y="5919"/>
                </a:lnTo>
                <a:cubicBezTo>
                  <a:pt x="1276007" y="5919"/>
                  <a:pt x="1273341" y="6592"/>
                  <a:pt x="1270927" y="7925"/>
                </a:cubicBezTo>
                <a:cubicBezTo>
                  <a:pt x="1269023" y="8852"/>
                  <a:pt x="1267752" y="10262"/>
                  <a:pt x="1267117" y="12142"/>
                </a:cubicBezTo>
                <a:cubicBezTo>
                  <a:pt x="1266482" y="14034"/>
                  <a:pt x="1266101" y="17882"/>
                  <a:pt x="1266101" y="23686"/>
                </a:cubicBezTo>
                <a:lnTo>
                  <a:pt x="1266101" y="99860"/>
                </a:lnTo>
                <a:cubicBezTo>
                  <a:pt x="1266101" y="105842"/>
                  <a:pt x="1266482" y="109792"/>
                  <a:pt x="1267245" y="111710"/>
                </a:cubicBezTo>
                <a:cubicBezTo>
                  <a:pt x="1267879" y="113157"/>
                  <a:pt x="1269023" y="114402"/>
                  <a:pt x="1270801" y="115443"/>
                </a:cubicBezTo>
                <a:cubicBezTo>
                  <a:pt x="1273341" y="116840"/>
                  <a:pt x="1276007" y="117539"/>
                  <a:pt x="1278801" y="117539"/>
                </a:cubicBezTo>
                <a:lnTo>
                  <a:pt x="1282992" y="117539"/>
                </a:lnTo>
                <a:lnTo>
                  <a:pt x="1282992" y="120765"/>
                </a:lnTo>
                <a:lnTo>
                  <a:pt x="1232573" y="120765"/>
                </a:lnTo>
                <a:lnTo>
                  <a:pt x="1232573" y="117539"/>
                </a:lnTo>
                <a:lnTo>
                  <a:pt x="1236638" y="117539"/>
                </a:lnTo>
                <a:cubicBezTo>
                  <a:pt x="1241464" y="117539"/>
                  <a:pt x="1245020" y="116117"/>
                  <a:pt x="1247179" y="113272"/>
                </a:cubicBezTo>
                <a:cubicBezTo>
                  <a:pt x="1248702" y="111417"/>
                  <a:pt x="1249464" y="106947"/>
                  <a:pt x="1249464" y="99860"/>
                </a:cubicBezTo>
                <a:lnTo>
                  <a:pt x="1249464" y="63907"/>
                </a:lnTo>
                <a:lnTo>
                  <a:pt x="1194601" y="63907"/>
                </a:lnTo>
                <a:lnTo>
                  <a:pt x="1194601" y="99860"/>
                </a:lnTo>
                <a:cubicBezTo>
                  <a:pt x="1194601" y="105842"/>
                  <a:pt x="1194982" y="109792"/>
                  <a:pt x="1195744" y="111710"/>
                </a:cubicBezTo>
                <a:cubicBezTo>
                  <a:pt x="1196251" y="113157"/>
                  <a:pt x="1197522" y="114402"/>
                  <a:pt x="1199299" y="115443"/>
                </a:cubicBezTo>
                <a:cubicBezTo>
                  <a:pt x="1201839" y="116840"/>
                  <a:pt x="1204507" y="117539"/>
                  <a:pt x="1207301" y="117539"/>
                </a:cubicBezTo>
                <a:lnTo>
                  <a:pt x="1211492" y="117539"/>
                </a:lnTo>
                <a:lnTo>
                  <a:pt x="1211492" y="120765"/>
                </a:lnTo>
                <a:lnTo>
                  <a:pt x="1160945" y="120765"/>
                </a:lnTo>
                <a:lnTo>
                  <a:pt x="1160945" y="117539"/>
                </a:lnTo>
                <a:lnTo>
                  <a:pt x="1165136" y="117539"/>
                </a:lnTo>
                <a:cubicBezTo>
                  <a:pt x="1169963" y="117539"/>
                  <a:pt x="1173519" y="116117"/>
                  <a:pt x="1175804" y="113272"/>
                </a:cubicBezTo>
                <a:cubicBezTo>
                  <a:pt x="1177201" y="111417"/>
                  <a:pt x="1177836" y="106947"/>
                  <a:pt x="1177836" y="99860"/>
                </a:cubicBezTo>
                <a:lnTo>
                  <a:pt x="1177836" y="23686"/>
                </a:lnTo>
                <a:cubicBezTo>
                  <a:pt x="1177836" y="17641"/>
                  <a:pt x="1177455" y="13666"/>
                  <a:pt x="1176694" y="11761"/>
                </a:cubicBezTo>
                <a:cubicBezTo>
                  <a:pt x="1176186" y="10300"/>
                  <a:pt x="1174916" y="9055"/>
                  <a:pt x="1173138" y="8014"/>
                </a:cubicBezTo>
                <a:cubicBezTo>
                  <a:pt x="1170598" y="6617"/>
                  <a:pt x="1167930" y="5919"/>
                  <a:pt x="1165136" y="5919"/>
                </a:cubicBezTo>
                <a:lnTo>
                  <a:pt x="1160945" y="5919"/>
                </a:lnTo>
                <a:close/>
                <a:moveTo>
                  <a:pt x="186221" y="896404"/>
                </a:moveTo>
                <a:moveTo>
                  <a:pt x="984035" y="2705"/>
                </a:moveTo>
                <a:lnTo>
                  <a:pt x="1034580" y="2705"/>
                </a:lnTo>
                <a:lnTo>
                  <a:pt x="1034580" y="5919"/>
                </a:lnTo>
                <a:lnTo>
                  <a:pt x="1030389" y="5919"/>
                </a:lnTo>
                <a:cubicBezTo>
                  <a:pt x="1025564" y="5919"/>
                  <a:pt x="1022007" y="7341"/>
                  <a:pt x="1019848" y="10186"/>
                </a:cubicBezTo>
                <a:cubicBezTo>
                  <a:pt x="1018324" y="12040"/>
                  <a:pt x="1017689" y="16510"/>
                  <a:pt x="1017689" y="23597"/>
                </a:cubicBezTo>
                <a:lnTo>
                  <a:pt x="1017689" y="99860"/>
                </a:lnTo>
                <a:cubicBezTo>
                  <a:pt x="1017689" y="105842"/>
                  <a:pt x="1018070" y="109792"/>
                  <a:pt x="1018705" y="111710"/>
                </a:cubicBezTo>
                <a:cubicBezTo>
                  <a:pt x="1019341" y="113157"/>
                  <a:pt x="1020611" y="114402"/>
                  <a:pt x="1022389" y="115443"/>
                </a:cubicBezTo>
                <a:cubicBezTo>
                  <a:pt x="1024929" y="116840"/>
                  <a:pt x="1027595" y="117539"/>
                  <a:pt x="1030389" y="117539"/>
                </a:cubicBezTo>
                <a:lnTo>
                  <a:pt x="1034580" y="117539"/>
                </a:lnTo>
                <a:lnTo>
                  <a:pt x="1034580" y="120765"/>
                </a:lnTo>
                <a:lnTo>
                  <a:pt x="984035" y="120765"/>
                </a:lnTo>
                <a:lnTo>
                  <a:pt x="984035" y="117539"/>
                </a:lnTo>
                <a:lnTo>
                  <a:pt x="988226" y="117539"/>
                </a:lnTo>
                <a:cubicBezTo>
                  <a:pt x="993051" y="117539"/>
                  <a:pt x="996607" y="116117"/>
                  <a:pt x="998894" y="113272"/>
                </a:cubicBezTo>
                <a:cubicBezTo>
                  <a:pt x="1000164" y="111417"/>
                  <a:pt x="1000926" y="106947"/>
                  <a:pt x="1000926" y="99860"/>
                </a:cubicBezTo>
                <a:lnTo>
                  <a:pt x="1000926" y="23597"/>
                </a:lnTo>
                <a:cubicBezTo>
                  <a:pt x="1000926" y="17615"/>
                  <a:pt x="1000545" y="13666"/>
                  <a:pt x="999782" y="11761"/>
                </a:cubicBezTo>
                <a:cubicBezTo>
                  <a:pt x="999148" y="10300"/>
                  <a:pt x="998004" y="9055"/>
                  <a:pt x="996226" y="8014"/>
                </a:cubicBezTo>
                <a:cubicBezTo>
                  <a:pt x="993686" y="6617"/>
                  <a:pt x="991020" y="5919"/>
                  <a:pt x="988226" y="5919"/>
                </a:cubicBezTo>
                <a:lnTo>
                  <a:pt x="984035" y="5919"/>
                </a:lnTo>
                <a:close/>
                <a:moveTo>
                  <a:pt x="186221" y="896404"/>
                </a:moveTo>
                <a:moveTo>
                  <a:pt x="863766" y="2705"/>
                </a:moveTo>
                <a:lnTo>
                  <a:pt x="906819" y="2705"/>
                </a:lnTo>
                <a:cubicBezTo>
                  <a:pt x="919264" y="2705"/>
                  <a:pt x="928536" y="3620"/>
                  <a:pt x="934504" y="5436"/>
                </a:cubicBezTo>
                <a:cubicBezTo>
                  <a:pt x="940473" y="7265"/>
                  <a:pt x="945554" y="10643"/>
                  <a:pt x="949617" y="15545"/>
                </a:cubicBezTo>
                <a:cubicBezTo>
                  <a:pt x="953808" y="20447"/>
                  <a:pt x="955841" y="26289"/>
                  <a:pt x="955841" y="33084"/>
                </a:cubicBezTo>
                <a:cubicBezTo>
                  <a:pt x="955841" y="40336"/>
                  <a:pt x="953554" y="46635"/>
                  <a:pt x="948729" y="51982"/>
                </a:cubicBezTo>
                <a:cubicBezTo>
                  <a:pt x="944029" y="57316"/>
                  <a:pt x="936664" y="61087"/>
                  <a:pt x="926757" y="63297"/>
                </a:cubicBezTo>
                <a:lnTo>
                  <a:pt x="951142" y="97168"/>
                </a:lnTo>
                <a:cubicBezTo>
                  <a:pt x="956729" y="104941"/>
                  <a:pt x="961555" y="110109"/>
                  <a:pt x="965492" y="112662"/>
                </a:cubicBezTo>
                <a:cubicBezTo>
                  <a:pt x="969557" y="115215"/>
                  <a:pt x="974764" y="116840"/>
                  <a:pt x="981241" y="117539"/>
                </a:cubicBezTo>
                <a:lnTo>
                  <a:pt x="981241" y="120765"/>
                </a:lnTo>
                <a:lnTo>
                  <a:pt x="949745" y="120765"/>
                </a:lnTo>
                <a:lnTo>
                  <a:pt x="909739" y="65558"/>
                </a:lnTo>
                <a:cubicBezTo>
                  <a:pt x="906819" y="65672"/>
                  <a:pt x="904405" y="65736"/>
                  <a:pt x="902500" y="65736"/>
                </a:cubicBezTo>
                <a:cubicBezTo>
                  <a:pt x="901738" y="65736"/>
                  <a:pt x="900977" y="65723"/>
                  <a:pt x="900088" y="65685"/>
                </a:cubicBezTo>
                <a:cubicBezTo>
                  <a:pt x="899199" y="65659"/>
                  <a:pt x="898310" y="65621"/>
                  <a:pt x="897421" y="65558"/>
                </a:cubicBezTo>
                <a:lnTo>
                  <a:pt x="897421" y="99860"/>
                </a:lnTo>
                <a:cubicBezTo>
                  <a:pt x="897421" y="107290"/>
                  <a:pt x="898183" y="111913"/>
                  <a:pt x="899833" y="113703"/>
                </a:cubicBezTo>
                <a:cubicBezTo>
                  <a:pt x="901993" y="116256"/>
                  <a:pt x="905294" y="117539"/>
                  <a:pt x="909739" y="117539"/>
                </a:cubicBezTo>
                <a:lnTo>
                  <a:pt x="914311" y="117539"/>
                </a:lnTo>
                <a:lnTo>
                  <a:pt x="914311" y="120765"/>
                </a:lnTo>
                <a:lnTo>
                  <a:pt x="863766" y="120765"/>
                </a:lnTo>
                <a:lnTo>
                  <a:pt x="863766" y="117539"/>
                </a:lnTo>
                <a:lnTo>
                  <a:pt x="868210" y="117539"/>
                </a:lnTo>
                <a:cubicBezTo>
                  <a:pt x="873163" y="117539"/>
                  <a:pt x="876719" y="115913"/>
                  <a:pt x="878879" y="112662"/>
                </a:cubicBezTo>
                <a:cubicBezTo>
                  <a:pt x="880149" y="110859"/>
                  <a:pt x="880783" y="106592"/>
                  <a:pt x="880783" y="99860"/>
                </a:cubicBezTo>
                <a:lnTo>
                  <a:pt x="880783" y="23597"/>
                </a:lnTo>
                <a:cubicBezTo>
                  <a:pt x="880783" y="16168"/>
                  <a:pt x="879894" y="11557"/>
                  <a:pt x="878244" y="9754"/>
                </a:cubicBezTo>
                <a:cubicBezTo>
                  <a:pt x="876085" y="7201"/>
                  <a:pt x="872655" y="5919"/>
                  <a:pt x="868210" y="5919"/>
                </a:cubicBezTo>
                <a:lnTo>
                  <a:pt x="863766" y="5919"/>
                </a:lnTo>
                <a:close/>
                <a:moveTo>
                  <a:pt x="186221" y="896404"/>
                </a:moveTo>
                <a:moveTo>
                  <a:pt x="716446" y="2705"/>
                </a:moveTo>
                <a:lnTo>
                  <a:pt x="769913" y="2705"/>
                </a:lnTo>
                <a:lnTo>
                  <a:pt x="769913" y="5919"/>
                </a:lnTo>
                <a:cubicBezTo>
                  <a:pt x="763689" y="5868"/>
                  <a:pt x="759244" y="6439"/>
                  <a:pt x="756705" y="7658"/>
                </a:cubicBezTo>
                <a:cubicBezTo>
                  <a:pt x="754164" y="8878"/>
                  <a:pt x="752513" y="10414"/>
                  <a:pt x="751497" y="12281"/>
                </a:cubicBezTo>
                <a:cubicBezTo>
                  <a:pt x="750608" y="14135"/>
                  <a:pt x="750100" y="18580"/>
                  <a:pt x="750100" y="25604"/>
                </a:cubicBezTo>
                <a:lnTo>
                  <a:pt x="750100" y="99772"/>
                </a:lnTo>
                <a:cubicBezTo>
                  <a:pt x="750100" y="104598"/>
                  <a:pt x="750608" y="107900"/>
                  <a:pt x="751497" y="109703"/>
                </a:cubicBezTo>
                <a:cubicBezTo>
                  <a:pt x="752260" y="110922"/>
                  <a:pt x="753275" y="111824"/>
                  <a:pt x="754799" y="112395"/>
                </a:cubicBezTo>
                <a:cubicBezTo>
                  <a:pt x="756197" y="112980"/>
                  <a:pt x="760769" y="113272"/>
                  <a:pt x="768388" y="113272"/>
                </a:cubicBezTo>
                <a:lnTo>
                  <a:pt x="777024" y="113272"/>
                </a:lnTo>
                <a:cubicBezTo>
                  <a:pt x="786041" y="113272"/>
                  <a:pt x="792391" y="112599"/>
                  <a:pt x="796074" y="111265"/>
                </a:cubicBezTo>
                <a:cubicBezTo>
                  <a:pt x="799630" y="109932"/>
                  <a:pt x="803060" y="107569"/>
                  <a:pt x="806108" y="104178"/>
                </a:cubicBezTo>
                <a:cubicBezTo>
                  <a:pt x="809029" y="100775"/>
                  <a:pt x="812077" y="95428"/>
                  <a:pt x="815124" y="88113"/>
                </a:cubicBezTo>
                <a:lnTo>
                  <a:pt x="817919" y="88723"/>
                </a:lnTo>
                <a:lnTo>
                  <a:pt x="807885" y="120765"/>
                </a:lnTo>
                <a:lnTo>
                  <a:pt x="716446" y="120765"/>
                </a:lnTo>
                <a:lnTo>
                  <a:pt x="716446" y="117539"/>
                </a:lnTo>
                <a:lnTo>
                  <a:pt x="720891" y="117539"/>
                </a:lnTo>
                <a:cubicBezTo>
                  <a:pt x="725844" y="117539"/>
                  <a:pt x="729399" y="115913"/>
                  <a:pt x="731558" y="112662"/>
                </a:cubicBezTo>
                <a:cubicBezTo>
                  <a:pt x="732829" y="110808"/>
                  <a:pt x="733463" y="106515"/>
                  <a:pt x="733463" y="99772"/>
                </a:cubicBezTo>
                <a:lnTo>
                  <a:pt x="733463" y="23597"/>
                </a:lnTo>
                <a:cubicBezTo>
                  <a:pt x="733463" y="16218"/>
                  <a:pt x="732574" y="11608"/>
                  <a:pt x="731050" y="9754"/>
                </a:cubicBezTo>
                <a:cubicBezTo>
                  <a:pt x="728764" y="7201"/>
                  <a:pt x="725335" y="5919"/>
                  <a:pt x="720891" y="5919"/>
                </a:cubicBezTo>
                <a:lnTo>
                  <a:pt x="716446" y="5919"/>
                </a:lnTo>
                <a:close/>
                <a:moveTo>
                  <a:pt x="186221" y="896404"/>
                </a:moveTo>
                <a:moveTo>
                  <a:pt x="608369" y="2705"/>
                </a:moveTo>
                <a:lnTo>
                  <a:pt x="699300" y="2705"/>
                </a:lnTo>
                <a:lnTo>
                  <a:pt x="700571" y="28563"/>
                </a:lnTo>
                <a:lnTo>
                  <a:pt x="697269" y="28563"/>
                </a:lnTo>
                <a:cubicBezTo>
                  <a:pt x="695999" y="22352"/>
                  <a:pt x="694729" y="18085"/>
                  <a:pt x="693205" y="15761"/>
                </a:cubicBezTo>
                <a:cubicBezTo>
                  <a:pt x="691680" y="13437"/>
                  <a:pt x="689522" y="11672"/>
                  <a:pt x="686600" y="10452"/>
                </a:cubicBezTo>
                <a:cubicBezTo>
                  <a:pt x="684314" y="9576"/>
                  <a:pt x="680250" y="9144"/>
                  <a:pt x="674282" y="9144"/>
                </a:cubicBezTo>
                <a:lnTo>
                  <a:pt x="641897" y="9144"/>
                </a:lnTo>
                <a:lnTo>
                  <a:pt x="641897" y="55804"/>
                </a:lnTo>
                <a:lnTo>
                  <a:pt x="667932" y="55804"/>
                </a:lnTo>
                <a:cubicBezTo>
                  <a:pt x="674663" y="55804"/>
                  <a:pt x="679108" y="54788"/>
                  <a:pt x="681394" y="52756"/>
                </a:cubicBezTo>
                <a:cubicBezTo>
                  <a:pt x="684441" y="50089"/>
                  <a:pt x="686093" y="45390"/>
                  <a:pt x="686474" y="38659"/>
                </a:cubicBezTo>
                <a:lnTo>
                  <a:pt x="689649" y="38659"/>
                </a:lnTo>
                <a:lnTo>
                  <a:pt x="689649" y="79756"/>
                </a:lnTo>
                <a:lnTo>
                  <a:pt x="686474" y="79756"/>
                </a:lnTo>
                <a:cubicBezTo>
                  <a:pt x="685585" y="74003"/>
                  <a:pt x="684822" y="70320"/>
                  <a:pt x="684060" y="68695"/>
                </a:cubicBezTo>
                <a:cubicBezTo>
                  <a:pt x="682918" y="66663"/>
                  <a:pt x="681266" y="65063"/>
                  <a:pt x="678854" y="63907"/>
                </a:cubicBezTo>
                <a:cubicBezTo>
                  <a:pt x="676441" y="62751"/>
                  <a:pt x="672885" y="62167"/>
                  <a:pt x="667932" y="62167"/>
                </a:cubicBezTo>
                <a:lnTo>
                  <a:pt x="641897" y="62167"/>
                </a:lnTo>
                <a:lnTo>
                  <a:pt x="641897" y="101080"/>
                </a:lnTo>
                <a:cubicBezTo>
                  <a:pt x="641897" y="106312"/>
                  <a:pt x="642150" y="109487"/>
                  <a:pt x="642658" y="110617"/>
                </a:cubicBezTo>
                <a:cubicBezTo>
                  <a:pt x="643166" y="111748"/>
                  <a:pt x="643929" y="112649"/>
                  <a:pt x="645072" y="113310"/>
                </a:cubicBezTo>
                <a:cubicBezTo>
                  <a:pt x="646214" y="113983"/>
                  <a:pt x="648500" y="114313"/>
                  <a:pt x="651675" y="114313"/>
                </a:cubicBezTo>
                <a:lnTo>
                  <a:pt x="671741" y="114313"/>
                </a:lnTo>
                <a:cubicBezTo>
                  <a:pt x="678346" y="114313"/>
                  <a:pt x="683299" y="113856"/>
                  <a:pt x="686219" y="112929"/>
                </a:cubicBezTo>
                <a:cubicBezTo>
                  <a:pt x="689268" y="111989"/>
                  <a:pt x="692188" y="110160"/>
                  <a:pt x="694983" y="107442"/>
                </a:cubicBezTo>
                <a:cubicBezTo>
                  <a:pt x="698538" y="103836"/>
                  <a:pt x="702222" y="98413"/>
                  <a:pt x="706032" y="91161"/>
                </a:cubicBezTo>
                <a:lnTo>
                  <a:pt x="709460" y="91161"/>
                </a:lnTo>
                <a:lnTo>
                  <a:pt x="699300" y="120765"/>
                </a:lnTo>
                <a:lnTo>
                  <a:pt x="608369" y="120765"/>
                </a:lnTo>
                <a:lnTo>
                  <a:pt x="608369" y="117539"/>
                </a:lnTo>
                <a:lnTo>
                  <a:pt x="612560" y="117539"/>
                </a:lnTo>
                <a:cubicBezTo>
                  <a:pt x="615354" y="117539"/>
                  <a:pt x="617894" y="116866"/>
                  <a:pt x="620433" y="115532"/>
                </a:cubicBezTo>
                <a:cubicBezTo>
                  <a:pt x="622338" y="114605"/>
                  <a:pt x="623608" y="113208"/>
                  <a:pt x="624244" y="111354"/>
                </a:cubicBezTo>
                <a:cubicBezTo>
                  <a:pt x="624879" y="109500"/>
                  <a:pt x="625260" y="105703"/>
                  <a:pt x="625260" y="99949"/>
                </a:cubicBezTo>
                <a:lnTo>
                  <a:pt x="625260" y="23241"/>
                </a:lnTo>
                <a:cubicBezTo>
                  <a:pt x="625260" y="15761"/>
                  <a:pt x="624497" y="11151"/>
                  <a:pt x="622974" y="9398"/>
                </a:cubicBezTo>
                <a:cubicBezTo>
                  <a:pt x="620941" y="7087"/>
                  <a:pt x="617385" y="5919"/>
                  <a:pt x="612560" y="5919"/>
                </a:cubicBezTo>
                <a:lnTo>
                  <a:pt x="608369" y="5919"/>
                </a:lnTo>
                <a:close/>
                <a:moveTo>
                  <a:pt x="186221" y="896404"/>
                </a:moveTo>
                <a:moveTo>
                  <a:pt x="474320" y="2705"/>
                </a:moveTo>
                <a:lnTo>
                  <a:pt x="506362" y="2705"/>
                </a:lnTo>
                <a:lnTo>
                  <a:pt x="578524" y="91250"/>
                </a:lnTo>
                <a:lnTo>
                  <a:pt x="578524" y="23165"/>
                </a:lnTo>
                <a:cubicBezTo>
                  <a:pt x="578524" y="15901"/>
                  <a:pt x="577761" y="11380"/>
                  <a:pt x="576110" y="9576"/>
                </a:cubicBezTo>
                <a:cubicBezTo>
                  <a:pt x="573952" y="7138"/>
                  <a:pt x="570522" y="5919"/>
                  <a:pt x="565950" y="5919"/>
                </a:cubicBezTo>
                <a:lnTo>
                  <a:pt x="561823" y="5919"/>
                </a:lnTo>
                <a:lnTo>
                  <a:pt x="561823" y="2705"/>
                </a:lnTo>
                <a:lnTo>
                  <a:pt x="602908" y="2705"/>
                </a:lnTo>
                <a:lnTo>
                  <a:pt x="602908" y="5919"/>
                </a:lnTo>
                <a:lnTo>
                  <a:pt x="598716" y="5919"/>
                </a:lnTo>
                <a:cubicBezTo>
                  <a:pt x="593763" y="5919"/>
                  <a:pt x="590208" y="7430"/>
                  <a:pt x="588049" y="10452"/>
                </a:cubicBezTo>
                <a:cubicBezTo>
                  <a:pt x="586779" y="12307"/>
                  <a:pt x="586144" y="16549"/>
                  <a:pt x="586144" y="23165"/>
                </a:cubicBezTo>
                <a:lnTo>
                  <a:pt x="586144" y="122670"/>
                </a:lnTo>
                <a:lnTo>
                  <a:pt x="583096" y="122670"/>
                </a:lnTo>
                <a:lnTo>
                  <a:pt x="505232" y="27597"/>
                </a:lnTo>
                <a:lnTo>
                  <a:pt x="505232" y="100305"/>
                </a:lnTo>
                <a:cubicBezTo>
                  <a:pt x="505232" y="107557"/>
                  <a:pt x="506007" y="112078"/>
                  <a:pt x="507581" y="113881"/>
                </a:cubicBezTo>
                <a:cubicBezTo>
                  <a:pt x="509778" y="116320"/>
                  <a:pt x="513182" y="117539"/>
                  <a:pt x="517767" y="117539"/>
                </a:cubicBezTo>
                <a:lnTo>
                  <a:pt x="521945" y="117539"/>
                </a:lnTo>
                <a:lnTo>
                  <a:pt x="521945" y="120765"/>
                </a:lnTo>
                <a:lnTo>
                  <a:pt x="480848" y="120765"/>
                </a:lnTo>
                <a:lnTo>
                  <a:pt x="480848" y="117539"/>
                </a:lnTo>
                <a:lnTo>
                  <a:pt x="484937" y="117539"/>
                </a:lnTo>
                <a:cubicBezTo>
                  <a:pt x="489992" y="117539"/>
                  <a:pt x="493560" y="116028"/>
                  <a:pt x="495656" y="113005"/>
                </a:cubicBezTo>
                <a:cubicBezTo>
                  <a:pt x="496926" y="111151"/>
                  <a:pt x="497561" y="106922"/>
                  <a:pt x="497561" y="100305"/>
                </a:cubicBezTo>
                <a:lnTo>
                  <a:pt x="497561" y="18199"/>
                </a:lnTo>
                <a:cubicBezTo>
                  <a:pt x="494145" y="14186"/>
                  <a:pt x="491541" y="11557"/>
                  <a:pt x="489776" y="10275"/>
                </a:cubicBezTo>
                <a:cubicBezTo>
                  <a:pt x="487998" y="8992"/>
                  <a:pt x="485407" y="7811"/>
                  <a:pt x="481978" y="6706"/>
                </a:cubicBezTo>
                <a:cubicBezTo>
                  <a:pt x="480302" y="6185"/>
                  <a:pt x="477749" y="5919"/>
                  <a:pt x="474320" y="5919"/>
                </a:cubicBezTo>
                <a:close/>
                <a:moveTo>
                  <a:pt x="186221" y="896404"/>
                </a:moveTo>
                <a:moveTo>
                  <a:pt x="244018" y="2705"/>
                </a:moveTo>
                <a:lnTo>
                  <a:pt x="297472" y="2705"/>
                </a:lnTo>
                <a:lnTo>
                  <a:pt x="297472" y="5919"/>
                </a:lnTo>
                <a:cubicBezTo>
                  <a:pt x="291211" y="5868"/>
                  <a:pt x="286817" y="6439"/>
                  <a:pt x="284290" y="7658"/>
                </a:cubicBezTo>
                <a:cubicBezTo>
                  <a:pt x="281763" y="8878"/>
                  <a:pt x="280035" y="10414"/>
                  <a:pt x="279108" y="12281"/>
                </a:cubicBezTo>
                <a:cubicBezTo>
                  <a:pt x="278181" y="14135"/>
                  <a:pt x="277711" y="18580"/>
                  <a:pt x="277711" y="25604"/>
                </a:cubicBezTo>
                <a:lnTo>
                  <a:pt x="277711" y="99772"/>
                </a:lnTo>
                <a:cubicBezTo>
                  <a:pt x="277711" y="104598"/>
                  <a:pt x="278181" y="107900"/>
                  <a:pt x="279108" y="109703"/>
                </a:cubicBezTo>
                <a:cubicBezTo>
                  <a:pt x="279807" y="110922"/>
                  <a:pt x="280874" y="111824"/>
                  <a:pt x="282321" y="112395"/>
                </a:cubicBezTo>
                <a:cubicBezTo>
                  <a:pt x="283782" y="112980"/>
                  <a:pt x="288303" y="113272"/>
                  <a:pt x="295910" y="113272"/>
                </a:cubicBezTo>
                <a:lnTo>
                  <a:pt x="304534" y="113272"/>
                </a:lnTo>
                <a:cubicBezTo>
                  <a:pt x="313589" y="113272"/>
                  <a:pt x="319939" y="112599"/>
                  <a:pt x="323596" y="111265"/>
                </a:cubicBezTo>
                <a:cubicBezTo>
                  <a:pt x="327254" y="109932"/>
                  <a:pt x="330594" y="107569"/>
                  <a:pt x="333604" y="104178"/>
                </a:cubicBezTo>
                <a:cubicBezTo>
                  <a:pt x="336627" y="100775"/>
                  <a:pt x="339649" y="95428"/>
                  <a:pt x="342659" y="88113"/>
                </a:cubicBezTo>
                <a:lnTo>
                  <a:pt x="345542" y="88723"/>
                </a:lnTo>
                <a:lnTo>
                  <a:pt x="335433" y="120765"/>
                </a:lnTo>
                <a:lnTo>
                  <a:pt x="244018" y="120765"/>
                </a:lnTo>
                <a:lnTo>
                  <a:pt x="244018" y="117539"/>
                </a:lnTo>
                <a:lnTo>
                  <a:pt x="248463" y="117539"/>
                </a:lnTo>
                <a:cubicBezTo>
                  <a:pt x="253454" y="117539"/>
                  <a:pt x="257023" y="115913"/>
                  <a:pt x="259169" y="112662"/>
                </a:cubicBezTo>
                <a:cubicBezTo>
                  <a:pt x="260388" y="110808"/>
                  <a:pt x="260998" y="106515"/>
                  <a:pt x="260998" y="99772"/>
                </a:cubicBezTo>
                <a:lnTo>
                  <a:pt x="260998" y="23597"/>
                </a:lnTo>
                <a:cubicBezTo>
                  <a:pt x="260998" y="16218"/>
                  <a:pt x="260185" y="11608"/>
                  <a:pt x="258560" y="9754"/>
                </a:cubicBezTo>
                <a:cubicBezTo>
                  <a:pt x="256299" y="7201"/>
                  <a:pt x="252934" y="5919"/>
                  <a:pt x="248463" y="5919"/>
                </a:cubicBezTo>
                <a:lnTo>
                  <a:pt x="244018" y="5919"/>
                </a:lnTo>
                <a:close/>
                <a:moveTo>
                  <a:pt x="186221" y="896404"/>
                </a:moveTo>
                <a:moveTo>
                  <a:pt x="2785402" y="0"/>
                </a:moveTo>
                <a:lnTo>
                  <a:pt x="2788450" y="0"/>
                </a:lnTo>
                <a:lnTo>
                  <a:pt x="2829472" y="98210"/>
                </a:lnTo>
                <a:cubicBezTo>
                  <a:pt x="2832774" y="106109"/>
                  <a:pt x="2835822" y="111227"/>
                  <a:pt x="2838488" y="113577"/>
                </a:cubicBezTo>
                <a:cubicBezTo>
                  <a:pt x="2841282" y="115926"/>
                  <a:pt x="2844966" y="117247"/>
                  <a:pt x="2849792" y="117539"/>
                </a:cubicBezTo>
                <a:lnTo>
                  <a:pt x="2849792" y="120765"/>
                </a:lnTo>
                <a:lnTo>
                  <a:pt x="2803182" y="120765"/>
                </a:lnTo>
                <a:lnTo>
                  <a:pt x="2803182" y="117539"/>
                </a:lnTo>
                <a:cubicBezTo>
                  <a:pt x="2807881" y="117310"/>
                  <a:pt x="2811056" y="116523"/>
                  <a:pt x="2812707" y="115189"/>
                </a:cubicBezTo>
                <a:cubicBezTo>
                  <a:pt x="2814358" y="113856"/>
                  <a:pt x="2815248" y="112230"/>
                  <a:pt x="2815248" y="110313"/>
                </a:cubicBezTo>
                <a:cubicBezTo>
                  <a:pt x="2815248" y="107760"/>
                  <a:pt x="2814105" y="103721"/>
                  <a:pt x="2811818" y="98210"/>
                </a:cubicBezTo>
                <a:lnTo>
                  <a:pt x="2804580" y="81230"/>
                </a:lnTo>
                <a:lnTo>
                  <a:pt x="2758860" y="81230"/>
                </a:lnTo>
                <a:lnTo>
                  <a:pt x="2750858" y="99860"/>
                </a:lnTo>
                <a:cubicBezTo>
                  <a:pt x="2748954" y="104445"/>
                  <a:pt x="2747937" y="107874"/>
                  <a:pt x="2747937" y="110135"/>
                </a:cubicBezTo>
                <a:cubicBezTo>
                  <a:pt x="2747937" y="111938"/>
                  <a:pt x="2748826" y="113513"/>
                  <a:pt x="2750477" y="114885"/>
                </a:cubicBezTo>
                <a:cubicBezTo>
                  <a:pt x="2752256" y="116243"/>
                  <a:pt x="2755938" y="117132"/>
                  <a:pt x="2761654" y="117539"/>
                </a:cubicBezTo>
                <a:lnTo>
                  <a:pt x="2761654" y="120765"/>
                </a:lnTo>
                <a:lnTo>
                  <a:pt x="2724443" y="120765"/>
                </a:lnTo>
                <a:lnTo>
                  <a:pt x="2724443" y="117539"/>
                </a:lnTo>
                <a:cubicBezTo>
                  <a:pt x="2729395" y="116663"/>
                  <a:pt x="2732570" y="115532"/>
                  <a:pt x="2733968" y="114148"/>
                </a:cubicBezTo>
                <a:cubicBezTo>
                  <a:pt x="2737016" y="111354"/>
                  <a:pt x="2740318" y="105703"/>
                  <a:pt x="2743874" y="97168"/>
                </a:cubicBezTo>
                <a:close/>
                <a:moveTo>
                  <a:pt x="188926" y="896404"/>
                </a:moveTo>
                <a:moveTo>
                  <a:pt x="2669706" y="0"/>
                </a:moveTo>
                <a:cubicBezTo>
                  <a:pt x="2675929" y="0"/>
                  <a:pt x="2682660" y="1537"/>
                  <a:pt x="2689644" y="4610"/>
                </a:cubicBezTo>
                <a:cubicBezTo>
                  <a:pt x="2692819" y="6071"/>
                  <a:pt x="2695232" y="6795"/>
                  <a:pt x="2696502" y="6795"/>
                </a:cubicBezTo>
                <a:cubicBezTo>
                  <a:pt x="2698026" y="6795"/>
                  <a:pt x="2699297" y="6338"/>
                  <a:pt x="2700186" y="5436"/>
                </a:cubicBezTo>
                <a:cubicBezTo>
                  <a:pt x="2701201" y="4547"/>
                  <a:pt x="2701963" y="2731"/>
                  <a:pt x="2702472" y="0"/>
                </a:cubicBezTo>
                <a:lnTo>
                  <a:pt x="2705774" y="0"/>
                </a:lnTo>
                <a:lnTo>
                  <a:pt x="2705774" y="40831"/>
                </a:lnTo>
                <a:lnTo>
                  <a:pt x="2702472" y="40831"/>
                </a:lnTo>
                <a:cubicBezTo>
                  <a:pt x="2701456" y="32995"/>
                  <a:pt x="2699550" y="26759"/>
                  <a:pt x="2696883" y="22111"/>
                </a:cubicBezTo>
                <a:cubicBezTo>
                  <a:pt x="2694217" y="17476"/>
                  <a:pt x="2690406" y="13780"/>
                  <a:pt x="2685326" y="11062"/>
                </a:cubicBezTo>
                <a:cubicBezTo>
                  <a:pt x="2680374" y="8332"/>
                  <a:pt x="2675167" y="6960"/>
                  <a:pt x="2669832" y="6960"/>
                </a:cubicBezTo>
                <a:cubicBezTo>
                  <a:pt x="2663863" y="6960"/>
                  <a:pt x="2658783" y="8814"/>
                  <a:pt x="2654847" y="12497"/>
                </a:cubicBezTo>
                <a:cubicBezTo>
                  <a:pt x="2650910" y="16180"/>
                  <a:pt x="2649005" y="20371"/>
                  <a:pt x="2649005" y="25070"/>
                </a:cubicBezTo>
                <a:cubicBezTo>
                  <a:pt x="2649005" y="28677"/>
                  <a:pt x="2650275" y="31954"/>
                  <a:pt x="2652687" y="34913"/>
                </a:cubicBezTo>
                <a:cubicBezTo>
                  <a:pt x="2656370" y="39269"/>
                  <a:pt x="2664880" y="45073"/>
                  <a:pt x="2678342" y="52324"/>
                </a:cubicBezTo>
                <a:cubicBezTo>
                  <a:pt x="2689391" y="58243"/>
                  <a:pt x="2697011" y="62789"/>
                  <a:pt x="2700948" y="65952"/>
                </a:cubicBezTo>
                <a:cubicBezTo>
                  <a:pt x="2705012" y="69114"/>
                  <a:pt x="2708187" y="72848"/>
                  <a:pt x="2710345" y="77140"/>
                </a:cubicBezTo>
                <a:cubicBezTo>
                  <a:pt x="2712505" y="81433"/>
                  <a:pt x="2713520" y="85929"/>
                  <a:pt x="2713520" y="90640"/>
                </a:cubicBezTo>
                <a:cubicBezTo>
                  <a:pt x="2713520" y="99568"/>
                  <a:pt x="2710092" y="107277"/>
                  <a:pt x="2703233" y="113754"/>
                </a:cubicBezTo>
                <a:cubicBezTo>
                  <a:pt x="2696249" y="120219"/>
                  <a:pt x="2687358" y="123457"/>
                  <a:pt x="2676437" y="123457"/>
                </a:cubicBezTo>
                <a:cubicBezTo>
                  <a:pt x="2673007" y="123457"/>
                  <a:pt x="2669706" y="123203"/>
                  <a:pt x="2666785" y="122670"/>
                </a:cubicBezTo>
                <a:cubicBezTo>
                  <a:pt x="2664880" y="122390"/>
                  <a:pt x="2661197" y="121324"/>
                  <a:pt x="2655608" y="119495"/>
                </a:cubicBezTo>
                <a:cubicBezTo>
                  <a:pt x="2649893" y="117666"/>
                  <a:pt x="2646337" y="116752"/>
                  <a:pt x="2644813" y="116752"/>
                </a:cubicBezTo>
                <a:cubicBezTo>
                  <a:pt x="2643289" y="116752"/>
                  <a:pt x="2642147" y="117196"/>
                  <a:pt x="2641385" y="118060"/>
                </a:cubicBezTo>
                <a:cubicBezTo>
                  <a:pt x="2640495" y="118936"/>
                  <a:pt x="2639861" y="120727"/>
                  <a:pt x="2639480" y="123457"/>
                </a:cubicBezTo>
                <a:lnTo>
                  <a:pt x="2636305" y="123457"/>
                </a:lnTo>
                <a:lnTo>
                  <a:pt x="2636305" y="82969"/>
                </a:lnTo>
                <a:lnTo>
                  <a:pt x="2639480" y="82969"/>
                </a:lnTo>
                <a:cubicBezTo>
                  <a:pt x="2641004" y="91453"/>
                  <a:pt x="2643036" y="97790"/>
                  <a:pt x="2645575" y="101994"/>
                </a:cubicBezTo>
                <a:cubicBezTo>
                  <a:pt x="2648116" y="106210"/>
                  <a:pt x="2652052" y="109703"/>
                  <a:pt x="2657260" y="112484"/>
                </a:cubicBezTo>
                <a:cubicBezTo>
                  <a:pt x="2662593" y="115278"/>
                  <a:pt x="2668308" y="116663"/>
                  <a:pt x="2674531" y="116663"/>
                </a:cubicBezTo>
                <a:cubicBezTo>
                  <a:pt x="2681770" y="116663"/>
                  <a:pt x="2687612" y="114758"/>
                  <a:pt x="2691804" y="110922"/>
                </a:cubicBezTo>
                <a:cubicBezTo>
                  <a:pt x="2695994" y="107087"/>
                  <a:pt x="2698026" y="102566"/>
                  <a:pt x="2698026" y="97333"/>
                </a:cubicBezTo>
                <a:cubicBezTo>
                  <a:pt x="2698026" y="94438"/>
                  <a:pt x="2697264" y="91504"/>
                  <a:pt x="2695741" y="88545"/>
                </a:cubicBezTo>
                <a:cubicBezTo>
                  <a:pt x="2694089" y="85586"/>
                  <a:pt x="2691550" y="82830"/>
                  <a:pt x="2688248" y="80277"/>
                </a:cubicBezTo>
                <a:cubicBezTo>
                  <a:pt x="2685962" y="78537"/>
                  <a:pt x="2679738" y="74829"/>
                  <a:pt x="2669706" y="69177"/>
                </a:cubicBezTo>
                <a:cubicBezTo>
                  <a:pt x="2659545" y="63513"/>
                  <a:pt x="2652433" y="59005"/>
                  <a:pt x="2648116" y="55639"/>
                </a:cubicBezTo>
                <a:cubicBezTo>
                  <a:pt x="2643925" y="52274"/>
                  <a:pt x="2640623" y="48552"/>
                  <a:pt x="2638463" y="44488"/>
                </a:cubicBezTo>
                <a:cubicBezTo>
                  <a:pt x="2636177" y="40424"/>
                  <a:pt x="2635162" y="35954"/>
                  <a:pt x="2635162" y="31077"/>
                </a:cubicBezTo>
                <a:cubicBezTo>
                  <a:pt x="2635162" y="22606"/>
                  <a:pt x="2638337" y="15304"/>
                  <a:pt x="2644941" y="9182"/>
                </a:cubicBezTo>
                <a:cubicBezTo>
                  <a:pt x="2651418" y="3061"/>
                  <a:pt x="2659673" y="0"/>
                  <a:pt x="2669706" y="0"/>
                </a:cubicBezTo>
                <a:close/>
                <a:moveTo>
                  <a:pt x="188926" y="896404"/>
                </a:moveTo>
                <a:moveTo>
                  <a:pt x="1821980" y="0"/>
                </a:moveTo>
                <a:cubicBezTo>
                  <a:pt x="1837348" y="0"/>
                  <a:pt x="1850682" y="5817"/>
                  <a:pt x="1861858" y="17463"/>
                </a:cubicBezTo>
                <a:cubicBezTo>
                  <a:pt x="1873161" y="29096"/>
                  <a:pt x="1878749" y="43625"/>
                  <a:pt x="1878749" y="61037"/>
                </a:cubicBezTo>
                <a:cubicBezTo>
                  <a:pt x="1878749" y="78969"/>
                  <a:pt x="1873035" y="93853"/>
                  <a:pt x="1861732" y="105703"/>
                </a:cubicBezTo>
                <a:cubicBezTo>
                  <a:pt x="1850429" y="117539"/>
                  <a:pt x="1836713" y="123457"/>
                  <a:pt x="1820711" y="123457"/>
                </a:cubicBezTo>
                <a:cubicBezTo>
                  <a:pt x="1804454" y="123457"/>
                  <a:pt x="1790739" y="117679"/>
                  <a:pt x="1779689" y="106134"/>
                </a:cubicBezTo>
                <a:cubicBezTo>
                  <a:pt x="1768641" y="94577"/>
                  <a:pt x="1763052" y="79629"/>
                  <a:pt x="1763052" y="61291"/>
                </a:cubicBezTo>
                <a:cubicBezTo>
                  <a:pt x="1763052" y="42545"/>
                  <a:pt x="1769529" y="27255"/>
                  <a:pt x="1782229" y="15405"/>
                </a:cubicBezTo>
                <a:cubicBezTo>
                  <a:pt x="1793279" y="5131"/>
                  <a:pt x="1806614" y="0"/>
                  <a:pt x="1821980" y="0"/>
                </a:cubicBezTo>
                <a:close/>
                <a:moveTo>
                  <a:pt x="188926" y="896404"/>
                </a:moveTo>
                <a:moveTo>
                  <a:pt x="1348270" y="0"/>
                </a:moveTo>
                <a:lnTo>
                  <a:pt x="1351319" y="0"/>
                </a:lnTo>
                <a:lnTo>
                  <a:pt x="1392339" y="98210"/>
                </a:lnTo>
                <a:cubicBezTo>
                  <a:pt x="1395642" y="106109"/>
                  <a:pt x="1398689" y="111227"/>
                  <a:pt x="1401357" y="113577"/>
                </a:cubicBezTo>
                <a:cubicBezTo>
                  <a:pt x="1404151" y="115926"/>
                  <a:pt x="1407833" y="117247"/>
                  <a:pt x="1412660" y="117539"/>
                </a:cubicBezTo>
                <a:lnTo>
                  <a:pt x="1412660" y="120765"/>
                </a:lnTo>
                <a:lnTo>
                  <a:pt x="1366051" y="120765"/>
                </a:lnTo>
                <a:lnTo>
                  <a:pt x="1366051" y="117539"/>
                </a:lnTo>
                <a:cubicBezTo>
                  <a:pt x="1370749" y="117310"/>
                  <a:pt x="1373924" y="116523"/>
                  <a:pt x="1375576" y="115189"/>
                </a:cubicBezTo>
                <a:cubicBezTo>
                  <a:pt x="1377226" y="113856"/>
                  <a:pt x="1378116" y="112230"/>
                  <a:pt x="1378116" y="110313"/>
                </a:cubicBezTo>
                <a:cubicBezTo>
                  <a:pt x="1378116" y="107760"/>
                  <a:pt x="1376973" y="103721"/>
                  <a:pt x="1374686" y="98210"/>
                </a:cubicBezTo>
                <a:lnTo>
                  <a:pt x="1367448" y="81230"/>
                </a:lnTo>
                <a:lnTo>
                  <a:pt x="1321727" y="81230"/>
                </a:lnTo>
                <a:lnTo>
                  <a:pt x="1313726" y="99860"/>
                </a:lnTo>
                <a:cubicBezTo>
                  <a:pt x="1311822" y="104445"/>
                  <a:pt x="1310805" y="107874"/>
                  <a:pt x="1310805" y="110135"/>
                </a:cubicBezTo>
                <a:cubicBezTo>
                  <a:pt x="1310805" y="111938"/>
                  <a:pt x="1311695" y="113513"/>
                  <a:pt x="1313345" y="114885"/>
                </a:cubicBezTo>
                <a:cubicBezTo>
                  <a:pt x="1315123" y="116243"/>
                  <a:pt x="1318807" y="117132"/>
                  <a:pt x="1324522" y="117539"/>
                </a:cubicBezTo>
                <a:lnTo>
                  <a:pt x="1324522" y="120765"/>
                </a:lnTo>
                <a:lnTo>
                  <a:pt x="1287311" y="120765"/>
                </a:lnTo>
                <a:lnTo>
                  <a:pt x="1287311" y="117539"/>
                </a:lnTo>
                <a:cubicBezTo>
                  <a:pt x="1292264" y="116663"/>
                  <a:pt x="1295439" y="115532"/>
                  <a:pt x="1296836" y="114148"/>
                </a:cubicBezTo>
                <a:cubicBezTo>
                  <a:pt x="1299883" y="111354"/>
                  <a:pt x="1303186" y="105703"/>
                  <a:pt x="1306742" y="97168"/>
                </a:cubicBezTo>
                <a:close/>
                <a:moveTo>
                  <a:pt x="188926" y="896404"/>
                </a:moveTo>
                <a:moveTo>
                  <a:pt x="1105573" y="0"/>
                </a:moveTo>
                <a:cubicBezTo>
                  <a:pt x="1114082" y="0"/>
                  <a:pt x="1122464" y="2096"/>
                  <a:pt x="1130847" y="6274"/>
                </a:cubicBezTo>
                <a:cubicBezTo>
                  <a:pt x="1133260" y="7544"/>
                  <a:pt x="1134911" y="8179"/>
                  <a:pt x="1136054" y="8179"/>
                </a:cubicBezTo>
                <a:cubicBezTo>
                  <a:pt x="1137577" y="8179"/>
                  <a:pt x="1138974" y="7633"/>
                  <a:pt x="1140117" y="6528"/>
                </a:cubicBezTo>
                <a:cubicBezTo>
                  <a:pt x="1141642" y="4966"/>
                  <a:pt x="1142657" y="2782"/>
                  <a:pt x="1143292" y="0"/>
                </a:cubicBezTo>
                <a:lnTo>
                  <a:pt x="1146341" y="0"/>
                </a:lnTo>
                <a:lnTo>
                  <a:pt x="1149135" y="40132"/>
                </a:lnTo>
                <a:lnTo>
                  <a:pt x="1146341" y="40132"/>
                </a:lnTo>
                <a:cubicBezTo>
                  <a:pt x="1142785" y="28118"/>
                  <a:pt x="1137577" y="19469"/>
                  <a:pt x="1130973" y="14186"/>
                </a:cubicBezTo>
                <a:cubicBezTo>
                  <a:pt x="1124242" y="8916"/>
                  <a:pt x="1116242" y="6274"/>
                  <a:pt x="1106970" y="6274"/>
                </a:cubicBezTo>
                <a:cubicBezTo>
                  <a:pt x="1099097" y="6274"/>
                  <a:pt x="1091985" y="8255"/>
                  <a:pt x="1085635" y="12230"/>
                </a:cubicBezTo>
                <a:cubicBezTo>
                  <a:pt x="1079411" y="16206"/>
                  <a:pt x="1074332" y="22556"/>
                  <a:pt x="1070776" y="31255"/>
                </a:cubicBezTo>
                <a:cubicBezTo>
                  <a:pt x="1067092" y="39967"/>
                  <a:pt x="1065314" y="50788"/>
                  <a:pt x="1065314" y="63729"/>
                </a:cubicBezTo>
                <a:cubicBezTo>
                  <a:pt x="1065314" y="74410"/>
                  <a:pt x="1067092" y="83668"/>
                  <a:pt x="1070395" y="91504"/>
                </a:cubicBezTo>
                <a:cubicBezTo>
                  <a:pt x="1073823" y="99340"/>
                  <a:pt x="1079030" y="105347"/>
                  <a:pt x="1085889" y="109525"/>
                </a:cubicBezTo>
                <a:cubicBezTo>
                  <a:pt x="1092747" y="113703"/>
                  <a:pt x="1100620" y="115799"/>
                  <a:pt x="1109511" y="115799"/>
                </a:cubicBezTo>
                <a:cubicBezTo>
                  <a:pt x="1117130" y="115799"/>
                  <a:pt x="1123861" y="114161"/>
                  <a:pt x="1129704" y="110871"/>
                </a:cubicBezTo>
                <a:cubicBezTo>
                  <a:pt x="1135673" y="107595"/>
                  <a:pt x="1142023" y="101080"/>
                  <a:pt x="1149135" y="91326"/>
                </a:cubicBezTo>
                <a:lnTo>
                  <a:pt x="1151801" y="93079"/>
                </a:lnTo>
                <a:cubicBezTo>
                  <a:pt x="1145832" y="103582"/>
                  <a:pt x="1138974" y="111265"/>
                  <a:pt x="1131101" y="116142"/>
                </a:cubicBezTo>
                <a:cubicBezTo>
                  <a:pt x="1123099" y="121019"/>
                  <a:pt x="1113829" y="123457"/>
                  <a:pt x="1102907" y="123457"/>
                </a:cubicBezTo>
                <a:cubicBezTo>
                  <a:pt x="1083348" y="123457"/>
                  <a:pt x="1068236" y="116205"/>
                  <a:pt x="1057441" y="101689"/>
                </a:cubicBezTo>
                <a:cubicBezTo>
                  <a:pt x="1049439" y="90894"/>
                  <a:pt x="1045502" y="78182"/>
                  <a:pt x="1045502" y="63564"/>
                </a:cubicBezTo>
                <a:cubicBezTo>
                  <a:pt x="1045502" y="51778"/>
                  <a:pt x="1048170" y="40945"/>
                  <a:pt x="1053376" y="31077"/>
                </a:cubicBezTo>
                <a:cubicBezTo>
                  <a:pt x="1058711" y="21209"/>
                  <a:pt x="1065949" y="13564"/>
                  <a:pt x="1075220" y="8141"/>
                </a:cubicBezTo>
                <a:cubicBezTo>
                  <a:pt x="1084492" y="2718"/>
                  <a:pt x="1094524" y="0"/>
                  <a:pt x="1105573" y="0"/>
                </a:cubicBezTo>
                <a:close/>
                <a:moveTo>
                  <a:pt x="188926" y="896404"/>
                </a:moveTo>
                <a:moveTo>
                  <a:pt x="413868" y="0"/>
                </a:moveTo>
                <a:cubicBezTo>
                  <a:pt x="429184" y="0"/>
                  <a:pt x="442468" y="5817"/>
                  <a:pt x="453695" y="17463"/>
                </a:cubicBezTo>
                <a:cubicBezTo>
                  <a:pt x="464922" y="29096"/>
                  <a:pt x="470548" y="43625"/>
                  <a:pt x="470548" y="61037"/>
                </a:cubicBezTo>
                <a:cubicBezTo>
                  <a:pt x="470548" y="78969"/>
                  <a:pt x="464884" y="93853"/>
                  <a:pt x="453568" y="105703"/>
                </a:cubicBezTo>
                <a:cubicBezTo>
                  <a:pt x="442252" y="117539"/>
                  <a:pt x="428549" y="123457"/>
                  <a:pt x="412471" y="123457"/>
                </a:cubicBezTo>
                <a:cubicBezTo>
                  <a:pt x="396215" y="123457"/>
                  <a:pt x="382563" y="117679"/>
                  <a:pt x="371513" y="106134"/>
                </a:cubicBezTo>
                <a:cubicBezTo>
                  <a:pt x="360452" y="94577"/>
                  <a:pt x="354927" y="79629"/>
                  <a:pt x="354927" y="61291"/>
                </a:cubicBezTo>
                <a:cubicBezTo>
                  <a:pt x="354927" y="42545"/>
                  <a:pt x="361303" y="27255"/>
                  <a:pt x="374079" y="15405"/>
                </a:cubicBezTo>
                <a:cubicBezTo>
                  <a:pt x="385166" y="5131"/>
                  <a:pt x="398425" y="0"/>
                  <a:pt x="413868" y="0"/>
                </a:cubicBezTo>
                <a:close/>
                <a:moveTo>
                  <a:pt x="188926" y="896404"/>
                </a:moveTo>
                <a:moveTo>
                  <a:pt x="177648" y="0"/>
                </a:moveTo>
                <a:cubicBezTo>
                  <a:pt x="192964" y="0"/>
                  <a:pt x="206248" y="5817"/>
                  <a:pt x="217475" y="17463"/>
                </a:cubicBezTo>
                <a:cubicBezTo>
                  <a:pt x="228702" y="29096"/>
                  <a:pt x="234328" y="43625"/>
                  <a:pt x="234328" y="61037"/>
                </a:cubicBezTo>
                <a:cubicBezTo>
                  <a:pt x="234328" y="78969"/>
                  <a:pt x="228664" y="93853"/>
                  <a:pt x="217348" y="105703"/>
                </a:cubicBezTo>
                <a:cubicBezTo>
                  <a:pt x="206033" y="117539"/>
                  <a:pt x="192329" y="123457"/>
                  <a:pt x="176251" y="123457"/>
                </a:cubicBezTo>
                <a:cubicBezTo>
                  <a:pt x="159995" y="123457"/>
                  <a:pt x="146343" y="117679"/>
                  <a:pt x="135294" y="106134"/>
                </a:cubicBezTo>
                <a:cubicBezTo>
                  <a:pt x="124232" y="94577"/>
                  <a:pt x="118707" y="79629"/>
                  <a:pt x="118707" y="61291"/>
                </a:cubicBezTo>
                <a:cubicBezTo>
                  <a:pt x="118707" y="42545"/>
                  <a:pt x="125083" y="27255"/>
                  <a:pt x="137859" y="15405"/>
                </a:cubicBezTo>
                <a:cubicBezTo>
                  <a:pt x="148946" y="5131"/>
                  <a:pt x="162205" y="0"/>
                  <a:pt x="177648" y="0"/>
                </a:cubicBezTo>
                <a:close/>
                <a:moveTo>
                  <a:pt x="188926" y="896404"/>
                </a:moveTo>
                <a:moveTo>
                  <a:pt x="60084" y="0"/>
                </a:moveTo>
                <a:cubicBezTo>
                  <a:pt x="68606" y="0"/>
                  <a:pt x="77026" y="2096"/>
                  <a:pt x="85332" y="6274"/>
                </a:cubicBezTo>
                <a:cubicBezTo>
                  <a:pt x="87770" y="7544"/>
                  <a:pt x="89510" y="8179"/>
                  <a:pt x="90551" y="8179"/>
                </a:cubicBezTo>
                <a:cubicBezTo>
                  <a:pt x="92113" y="8179"/>
                  <a:pt x="93485" y="7633"/>
                  <a:pt x="94641" y="6528"/>
                </a:cubicBezTo>
                <a:cubicBezTo>
                  <a:pt x="96152" y="4966"/>
                  <a:pt x="97232" y="2782"/>
                  <a:pt x="97867" y="0"/>
                </a:cubicBezTo>
                <a:lnTo>
                  <a:pt x="100915" y="0"/>
                </a:lnTo>
                <a:lnTo>
                  <a:pt x="103607" y="40132"/>
                </a:lnTo>
                <a:lnTo>
                  <a:pt x="100915" y="40132"/>
                </a:lnTo>
                <a:cubicBezTo>
                  <a:pt x="97308" y="28118"/>
                  <a:pt x="92177" y="19469"/>
                  <a:pt x="85497" y="14186"/>
                </a:cubicBezTo>
                <a:cubicBezTo>
                  <a:pt x="78829" y="8916"/>
                  <a:pt x="70816" y="6274"/>
                  <a:pt x="61468" y="6274"/>
                </a:cubicBezTo>
                <a:cubicBezTo>
                  <a:pt x="53633" y="6274"/>
                  <a:pt x="46559" y="8255"/>
                  <a:pt x="40234" y="12230"/>
                </a:cubicBezTo>
                <a:cubicBezTo>
                  <a:pt x="33897" y="16206"/>
                  <a:pt x="28918" y="22556"/>
                  <a:pt x="25299" y="31255"/>
                </a:cubicBezTo>
                <a:cubicBezTo>
                  <a:pt x="21667" y="39967"/>
                  <a:pt x="19851" y="50788"/>
                  <a:pt x="19851" y="63729"/>
                </a:cubicBezTo>
                <a:cubicBezTo>
                  <a:pt x="19851" y="74410"/>
                  <a:pt x="21565" y="83668"/>
                  <a:pt x="24994" y="91504"/>
                </a:cubicBezTo>
                <a:cubicBezTo>
                  <a:pt x="28410" y="99340"/>
                  <a:pt x="33566" y="105347"/>
                  <a:pt x="40450" y="109525"/>
                </a:cubicBezTo>
                <a:cubicBezTo>
                  <a:pt x="47321" y="113703"/>
                  <a:pt x="55169" y="115799"/>
                  <a:pt x="63996" y="115799"/>
                </a:cubicBezTo>
                <a:cubicBezTo>
                  <a:pt x="71654" y="115799"/>
                  <a:pt x="78423" y="114161"/>
                  <a:pt x="84278" y="110871"/>
                </a:cubicBezTo>
                <a:cubicBezTo>
                  <a:pt x="90145" y="107595"/>
                  <a:pt x="96584" y="101080"/>
                  <a:pt x="103607" y="91326"/>
                </a:cubicBezTo>
                <a:lnTo>
                  <a:pt x="106312" y="93079"/>
                </a:lnTo>
                <a:cubicBezTo>
                  <a:pt x="100394" y="103582"/>
                  <a:pt x="93485" y="111265"/>
                  <a:pt x="85586" y="116142"/>
                </a:cubicBezTo>
                <a:cubicBezTo>
                  <a:pt x="77699" y="121019"/>
                  <a:pt x="68326" y="123457"/>
                  <a:pt x="57468" y="123457"/>
                </a:cubicBezTo>
                <a:cubicBezTo>
                  <a:pt x="37910" y="123457"/>
                  <a:pt x="22759" y="116205"/>
                  <a:pt x="12015" y="101689"/>
                </a:cubicBezTo>
                <a:cubicBezTo>
                  <a:pt x="4014" y="90894"/>
                  <a:pt x="0" y="78182"/>
                  <a:pt x="0" y="63564"/>
                </a:cubicBezTo>
                <a:cubicBezTo>
                  <a:pt x="0" y="51778"/>
                  <a:pt x="2642" y="40945"/>
                  <a:pt x="7925" y="31077"/>
                </a:cubicBezTo>
                <a:cubicBezTo>
                  <a:pt x="13208" y="21209"/>
                  <a:pt x="20473" y="13564"/>
                  <a:pt x="29731" y="8141"/>
                </a:cubicBezTo>
                <a:cubicBezTo>
                  <a:pt x="38989" y="2718"/>
                  <a:pt x="49111" y="0"/>
                  <a:pt x="60084" y="0"/>
                </a:cubicBezTo>
                <a:close/>
                <a:moveTo>
                  <a:pt x="188926" y="896404"/>
                </a:moveTo>
              </a:path>
            </a:pathLst>
          </a:custGeom>
          <a:noFill/>
          <a:ln w="19811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" name="Freeform 432"/>
          <p:cNvSpPr/>
          <p:nvPr/>
        </p:nvSpPr>
        <p:spPr>
          <a:xfrm>
            <a:off x="660209" y="5791200"/>
            <a:ext cx="3485388" cy="609600"/>
          </a:xfrm>
          <a:custGeom>
            <a:avLst/>
            <a:gdLst/>
            <a:ahLst/>
            <a:cxnLst/>
            <a:rect l="0" t="0" r="0" b="0"/>
            <a:pathLst>
              <a:path w="3485388" h="609600">
                <a:moveTo>
                  <a:pt x="0" y="609600"/>
                </a:moveTo>
                <a:lnTo>
                  <a:pt x="3485388" y="609600"/>
                </a:lnTo>
                <a:lnTo>
                  <a:pt x="3485388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" name="Freeform 433"/>
          <p:cNvSpPr/>
          <p:nvPr/>
        </p:nvSpPr>
        <p:spPr>
          <a:xfrm>
            <a:off x="660209" y="5791200"/>
            <a:ext cx="3485388" cy="609600"/>
          </a:xfrm>
          <a:custGeom>
            <a:avLst/>
            <a:gdLst/>
            <a:ahLst/>
            <a:cxnLst/>
            <a:rect l="0" t="0" r="0" b="0"/>
            <a:pathLst>
              <a:path w="3485388" h="609600">
                <a:moveTo>
                  <a:pt x="0" y="609600"/>
                </a:moveTo>
                <a:lnTo>
                  <a:pt x="3485388" y="609600"/>
                </a:lnTo>
                <a:lnTo>
                  <a:pt x="3485388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" name="Rectangle 434"/>
          <p:cNvSpPr/>
          <p:nvPr/>
        </p:nvSpPr>
        <p:spPr>
          <a:xfrm>
            <a:off x="2303652" y="188901"/>
            <a:ext cx="4597412" cy="4755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8" b="1" i="0" spc="0" baseline="0" dirty="0">
                <a:latin typeface="Arial"/>
              </a:rPr>
              <a:t>T</a:t>
            </a:r>
            <a:r>
              <a:rPr lang="en-US" sz="2798" b="1" i="0" spc="-12" baseline="0" dirty="0">
                <a:latin typeface="Arial"/>
              </a:rPr>
              <a:t>H</a:t>
            </a:r>
            <a:r>
              <a:rPr lang="en-US" sz="2798" b="1" i="0" spc="0" baseline="0" dirty="0">
                <a:latin typeface="Arial"/>
              </a:rPr>
              <a:t>E RE</a:t>
            </a:r>
            <a:r>
              <a:rPr lang="en-US" sz="2798" b="1" i="0" spc="-12" baseline="0" dirty="0">
                <a:latin typeface="Arial"/>
              </a:rPr>
              <a:t>S</a:t>
            </a:r>
            <a:r>
              <a:rPr lang="en-US" sz="2798" b="1" i="0" spc="0" baseline="0" dirty="0">
                <a:latin typeface="Arial"/>
              </a:rPr>
              <a:t>T O</a:t>
            </a:r>
            <a:r>
              <a:rPr lang="en-US" sz="2798" b="1" i="0" spc="-12" baseline="0" dirty="0">
                <a:latin typeface="Arial"/>
              </a:rPr>
              <a:t>F</a:t>
            </a:r>
            <a:r>
              <a:rPr lang="en-US" sz="2798" b="1" i="0" spc="0" baseline="0" dirty="0">
                <a:latin typeface="Arial"/>
              </a:rPr>
              <a:t> TH</a:t>
            </a:r>
            <a:r>
              <a:rPr lang="en-US" sz="2798" b="1" i="0" spc="-14" baseline="0" dirty="0">
                <a:latin typeface="Arial"/>
              </a:rPr>
              <a:t>E</a:t>
            </a:r>
            <a:r>
              <a:rPr lang="en-US" sz="2798" b="1" i="0" spc="0" baseline="0" dirty="0">
                <a:latin typeface="Arial"/>
              </a:rPr>
              <a:t> S</a:t>
            </a:r>
            <a:r>
              <a:rPr lang="en-US" sz="2798" b="1" i="0" spc="-12" baseline="0" dirty="0">
                <a:latin typeface="Arial"/>
              </a:rPr>
              <a:t>T</a:t>
            </a:r>
            <a:r>
              <a:rPr lang="en-US" sz="2798" b="1" i="0" spc="0" baseline="0" dirty="0">
                <a:latin typeface="Arial"/>
              </a:rPr>
              <a:t>ORY!</a:t>
            </a:r>
          </a:p>
        </p:txBody>
      </p:sp>
      <p:sp>
        <p:nvSpPr>
          <p:cNvPr id="435" name="Rectangle 435"/>
          <p:cNvSpPr/>
          <p:nvPr/>
        </p:nvSpPr>
        <p:spPr>
          <a:xfrm>
            <a:off x="1448688" y="845587"/>
            <a:ext cx="1860118" cy="2232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914400" algn="l"/>
                <a:tab pos="1829180" algn="l"/>
              </a:tabLst>
            </a:pPr>
            <a:r>
              <a:rPr lang="en-US" sz="1200" b="0" i="0" spc="0" baseline="0" dirty="0">
                <a:latin typeface="Aptos"/>
              </a:rPr>
              <a:t> 	 	 </a:t>
            </a:r>
          </a:p>
        </p:txBody>
      </p:sp>
      <p:sp>
        <p:nvSpPr>
          <p:cNvPr id="437" name="Rectangle 437"/>
          <p:cNvSpPr/>
          <p:nvPr/>
        </p:nvSpPr>
        <p:spPr>
          <a:xfrm>
            <a:off x="4283075" y="1850645"/>
            <a:ext cx="4139864" cy="7596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65532"/>
            <a:r>
              <a:rPr lang="en-US" sz="1598" b="0" i="0" spc="0" baseline="0" dirty="0">
                <a:latin typeface="Arial"/>
              </a:rPr>
              <a:t>-  BWO</a:t>
            </a:r>
            <a:r>
              <a:rPr lang="en-US" sz="1598" b="0" i="0" spc="-79" baseline="0" dirty="0">
                <a:latin typeface="Arial"/>
              </a:rPr>
              <a:t>A</a:t>
            </a:r>
            <a:r>
              <a:rPr lang="en-US" sz="1598" b="0" i="0" spc="0" baseline="0" dirty="0">
                <a:latin typeface="Arial"/>
              </a:rPr>
              <a:t> is the collective history of nineteen </a:t>
            </a:r>
          </a:p>
          <a:p>
            <a:pPr marL="0">
              <a:lnSpc>
                <a:spcPts val="1922"/>
              </a:lnSpc>
              <a:tabLst>
                <a:tab pos="771144" algn="l"/>
                <a:tab pos="1771141" algn="l"/>
                <a:tab pos="2533142" algn="l"/>
                <a:tab pos="3022727" algn="l"/>
                <a:tab pos="3478403" algn="l"/>
                <a:tab pos="3912743" algn="l"/>
              </a:tabLst>
            </a:pPr>
            <a:r>
              <a:rPr lang="en-US" sz="1596" b="0" i="0" spc="0" baseline="0" dirty="0">
                <a:latin typeface="Arial"/>
              </a:rPr>
              <a:t>origin</a:t>
            </a:r>
            <a:r>
              <a:rPr lang="en-US" sz="1596" b="0" i="0" spc="-12" baseline="0" dirty="0">
                <a:latin typeface="Arial"/>
              </a:rPr>
              <a:t>a</a:t>
            </a:r>
            <a:r>
              <a:rPr lang="en-US" sz="1596" b="0" i="0" spc="0" baseline="0" dirty="0">
                <a:latin typeface="Arial"/>
              </a:rPr>
              <a:t>l 	</a:t>
            </a:r>
            <a:r>
              <a:rPr lang="en-US" sz="1596" b="0" i="0" spc="-61" baseline="0" dirty="0">
                <a:latin typeface="Arial"/>
              </a:rPr>
              <a:t>T</a:t>
            </a:r>
            <a:r>
              <a:rPr lang="en-US" sz="1596" b="0" i="0" spc="0" baseline="0" dirty="0">
                <a:latin typeface="Arial"/>
              </a:rPr>
              <a:t>uskegee 	Airmen 	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ho 	had 	ties 	to </a:t>
            </a:r>
          </a:p>
          <a:p>
            <a:pPr marL="0">
              <a:lnSpc>
                <a:spcPts val="1919"/>
              </a:lnSpc>
            </a:pPr>
            <a:r>
              <a:rPr lang="en-US" sz="1596" b="0" i="0" spc="0" baseline="0" dirty="0">
                <a:latin typeface="Arial"/>
              </a:rPr>
              <a:t>Arizona from 1945 to 2024. </a:t>
            </a:r>
          </a:p>
        </p:txBody>
      </p:sp>
      <p:sp>
        <p:nvSpPr>
          <p:cNvPr id="438" name="Rectangle 438"/>
          <p:cNvSpPr/>
          <p:nvPr/>
        </p:nvSpPr>
        <p:spPr>
          <a:xfrm>
            <a:off x="4283075" y="2826730"/>
            <a:ext cx="4139864" cy="10029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96365" algn="l"/>
                <a:tab pos="1643126" algn="l"/>
                <a:tab pos="2604769" algn="l"/>
                <a:tab pos="3034918" algn="l"/>
              </a:tabLst>
            </a:pPr>
            <a:r>
              <a:rPr lang="en-US" sz="1596" b="0" i="0" spc="1724" baseline="0" dirty="0">
                <a:latin typeface="Arial"/>
              </a:rPr>
              <a:t>-</a:t>
            </a:r>
            <a:r>
              <a:rPr lang="en-US" sz="1596" b="0" i="0" spc="0" baseline="0" dirty="0">
                <a:latin typeface="Arial"/>
              </a:rPr>
              <a:t>Their 	stories 	chronicle 	the 	outstanding </a:t>
            </a:r>
          </a:p>
          <a:p>
            <a:pPr marL="286511">
              <a:lnSpc>
                <a:spcPts val="1920"/>
              </a:lnSpc>
              <a:tabLst>
                <a:tab pos="1676652" algn="l"/>
                <a:tab pos="2885566" algn="l"/>
              </a:tabLst>
            </a:pPr>
            <a:r>
              <a:rPr lang="en-US" sz="1596" b="0" i="0" spc="0" baseline="0" dirty="0">
                <a:latin typeface="Arial"/>
              </a:rPr>
              <a:t>commitment, 	dedica</a:t>
            </a:r>
            <a:r>
              <a:rPr lang="en-US" sz="1596" b="0" i="0" spc="-12" baseline="0" dirty="0">
                <a:latin typeface="Arial"/>
              </a:rPr>
              <a:t>t</a:t>
            </a:r>
            <a:r>
              <a:rPr lang="en-US" sz="1596" b="0" i="0" spc="0" baseline="0" dirty="0">
                <a:latin typeface="Arial"/>
              </a:rPr>
              <a:t>ion, 	performance, </a:t>
            </a:r>
          </a:p>
          <a:p>
            <a:pPr marL="286511">
              <a:lnSpc>
                <a:spcPts val="1920"/>
              </a:lnSpc>
              <a:tabLst>
                <a:tab pos="722375" algn="l"/>
                <a:tab pos="1972308" algn="l"/>
                <a:tab pos="2577337" algn="l"/>
                <a:tab pos="3240657" algn="l"/>
                <a:tab pos="3676521" algn="l"/>
              </a:tabLst>
            </a:pPr>
            <a:r>
              <a:rPr lang="en-US" sz="1598" b="0" i="0" spc="0" baseline="0" dirty="0">
                <a:latin typeface="Arial"/>
              </a:rPr>
              <a:t>and 	contributions 	made 	during 	and 	after </a:t>
            </a:r>
          </a:p>
          <a:p>
            <a:pPr marL="286511">
              <a:lnSpc>
                <a:spcPts val="1921"/>
              </a:lnSpc>
            </a:pPr>
            <a:r>
              <a:rPr lang="en-US" sz="1596" b="0" i="0" spc="0" baseline="0" dirty="0">
                <a:latin typeface="Arial"/>
              </a:rPr>
              <a:t>WWII.</a:t>
            </a:r>
          </a:p>
        </p:txBody>
      </p:sp>
      <p:sp>
        <p:nvSpPr>
          <p:cNvPr id="439" name="Rectangle 439"/>
          <p:cNvSpPr/>
          <p:nvPr/>
        </p:nvSpPr>
        <p:spPr>
          <a:xfrm>
            <a:off x="4283075" y="4046184"/>
            <a:ext cx="4139779" cy="7588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1724" baseline="0" dirty="0">
                <a:latin typeface="Arial"/>
              </a:rPr>
              <a:t>-</a:t>
            </a:r>
            <a:r>
              <a:rPr lang="en-US" sz="1596" b="0" i="0" spc="0" baseline="0" dirty="0">
                <a:latin typeface="Arial"/>
              </a:rPr>
              <a:t>They often join</a:t>
            </a:r>
            <a:r>
              <a:rPr lang="en-US" sz="1596" b="0" i="0" spc="-12" baseline="0" dirty="0">
                <a:latin typeface="Arial"/>
              </a:rPr>
              <a:t>e</a:t>
            </a:r>
            <a:r>
              <a:rPr lang="en-US" sz="1596" b="0" i="0" spc="0" baseline="0" dirty="0">
                <a:latin typeface="Arial"/>
              </a:rPr>
              <a:t>d in and led the civil rights </a:t>
            </a:r>
          </a:p>
          <a:p>
            <a:pPr marL="286511">
              <a:lnSpc>
                <a:spcPts val="1919"/>
              </a:lnSpc>
              <a:tabLst>
                <a:tab pos="761999" algn="l"/>
                <a:tab pos="1024381" algn="l"/>
                <a:tab pos="2008884" algn="l"/>
                <a:tab pos="2385313" algn="l"/>
                <a:tab pos="2963290" algn="l"/>
                <a:tab pos="3743578" algn="l"/>
              </a:tabLst>
            </a:pPr>
            <a:r>
              <a:rPr lang="en-US" sz="1596" b="0" i="0" spc="0" baseline="0" dirty="0">
                <a:latin typeface="Arial"/>
              </a:rPr>
              <a:t>fight 	to 	overcome 	the 	racial 	barriers 	that </a:t>
            </a:r>
          </a:p>
          <a:p>
            <a:pPr marL="286511">
              <a:lnSpc>
                <a:spcPts val="1919"/>
              </a:lnSpc>
            </a:pPr>
            <a:r>
              <a:rPr lang="en-US" sz="1596" b="0" i="0" spc="0" baseline="0" dirty="0">
                <a:latin typeface="Arial"/>
              </a:rPr>
              <a:t>persisted after WWII. </a:t>
            </a:r>
          </a:p>
        </p:txBody>
      </p:sp>
      <p:sp>
        <p:nvSpPr>
          <p:cNvPr id="440" name="Rectangle 440"/>
          <p:cNvSpPr/>
          <p:nvPr/>
        </p:nvSpPr>
        <p:spPr>
          <a:xfrm>
            <a:off x="4283075" y="5021200"/>
            <a:ext cx="4139864" cy="7595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0688" algn="l"/>
                <a:tab pos="910082" algn="l"/>
                <a:tab pos="1420621" algn="l"/>
                <a:tab pos="2347214" algn="l"/>
                <a:tab pos="2563621" algn="l"/>
                <a:tab pos="3109594" algn="l"/>
                <a:tab pos="3891406" algn="l"/>
              </a:tabLst>
            </a:pPr>
            <a:r>
              <a:rPr lang="en-US" sz="1598" b="1" i="0" spc="0" baseline="0" dirty="0">
                <a:latin typeface="Arial"/>
              </a:rPr>
              <a:t>- 	BWO</a:t>
            </a:r>
            <a:r>
              <a:rPr lang="en-US" sz="1598" b="1" i="0" spc="-81" baseline="0" dirty="0">
                <a:latin typeface="Arial"/>
              </a:rPr>
              <a:t>A</a:t>
            </a:r>
            <a:r>
              <a:rPr lang="en-US" sz="1598" b="1" i="0" spc="0" baseline="0" dirty="0">
                <a:latin typeface="Arial"/>
              </a:rPr>
              <a:t> 	also 	includes 	a 	brief 	histor</a:t>
            </a:r>
            <a:r>
              <a:rPr lang="en-US" sz="1598" b="1" i="0" spc="-22" baseline="0" dirty="0">
                <a:latin typeface="Arial"/>
              </a:rPr>
              <a:t>y</a:t>
            </a:r>
            <a:r>
              <a:rPr lang="en-US" sz="1598" b="1" i="0" spc="0" baseline="0" dirty="0">
                <a:latin typeface="Arial"/>
              </a:rPr>
              <a:t> 	of </a:t>
            </a:r>
          </a:p>
          <a:p>
            <a:pPr marL="0">
              <a:lnSpc>
                <a:spcPts val="1921"/>
              </a:lnSpc>
              <a:tabLst>
                <a:tab pos="553211" algn="l"/>
                <a:tab pos="1380997" algn="l"/>
                <a:tab pos="2330450" algn="l"/>
                <a:tab pos="3190367" algn="l"/>
              </a:tabLst>
            </a:pPr>
            <a:r>
              <a:rPr lang="en-US" sz="1596" b="1" i="0" spc="0" baseline="0" dirty="0">
                <a:latin typeface="Arial"/>
              </a:rPr>
              <a:t>the 	6888</a:t>
            </a:r>
            <a:r>
              <a:rPr lang="en-US" sz="1618" b="1" i="0" spc="0" baseline="31363" dirty="0">
                <a:latin typeface="Arial"/>
              </a:rPr>
              <a:t>th</a:t>
            </a:r>
            <a:r>
              <a:rPr lang="en-US" sz="1596" b="1" i="0" spc="0" baseline="0" dirty="0">
                <a:latin typeface="Arial"/>
              </a:rPr>
              <a:t> 	Central 	Postal 	Directory </a:t>
            </a:r>
          </a:p>
          <a:p>
            <a:pPr marL="0">
              <a:lnSpc>
                <a:spcPts val="1920"/>
              </a:lnSpc>
            </a:pPr>
            <a:r>
              <a:rPr lang="en-US" sz="1596" b="1" i="0" spc="0" baseline="0" dirty="0">
                <a:latin typeface="Arial"/>
              </a:rPr>
              <a:t>Battalion. </a:t>
            </a:r>
          </a:p>
        </p:txBody>
      </p:sp>
      <p:sp>
        <p:nvSpPr>
          <p:cNvPr id="441" name="Rectangle 441"/>
          <p:cNvSpPr/>
          <p:nvPr/>
        </p:nvSpPr>
        <p:spPr>
          <a:xfrm>
            <a:off x="2078735" y="852232"/>
            <a:ext cx="4769225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1" i="1" spc="0" baseline="0" dirty="0">
                <a:latin typeface="Arial"/>
              </a:rPr>
              <a:t>BLACK</a:t>
            </a:r>
            <a:r>
              <a:rPr lang="en-US" sz="2004" b="1" i="1" spc="-19" baseline="0" dirty="0">
                <a:latin typeface="Arial"/>
              </a:rPr>
              <a:t> </a:t>
            </a:r>
            <a:r>
              <a:rPr lang="en-US" sz="2004" b="1" i="1" spc="0" baseline="0" dirty="0">
                <a:latin typeface="Arial"/>
              </a:rPr>
              <a:t>WING</a:t>
            </a:r>
            <a:r>
              <a:rPr lang="en-US" sz="2004" b="1" i="1" spc="-25" baseline="0" dirty="0">
                <a:latin typeface="Arial"/>
              </a:rPr>
              <a:t> </a:t>
            </a:r>
            <a:r>
              <a:rPr lang="en-US" sz="2004" b="1" i="1" spc="0" baseline="0" dirty="0">
                <a:latin typeface="Arial"/>
              </a:rPr>
              <a:t>OVER</a:t>
            </a:r>
            <a:r>
              <a:rPr lang="en-US" sz="2004" b="1" i="1" spc="-73" baseline="0" dirty="0">
                <a:latin typeface="Arial"/>
              </a:rPr>
              <a:t> </a:t>
            </a:r>
            <a:r>
              <a:rPr lang="en-US" sz="2004" b="1" i="1" spc="0" baseline="0" dirty="0">
                <a:latin typeface="Arial"/>
              </a:rPr>
              <a:t>ARIZON</a:t>
            </a:r>
            <a:r>
              <a:rPr lang="en-US" sz="2004" b="1" i="1" spc="-67" baseline="0" dirty="0">
                <a:latin typeface="Arial"/>
              </a:rPr>
              <a:t>A</a:t>
            </a:r>
            <a:r>
              <a:rPr lang="en-US" sz="2004" b="1" i="1" spc="-31" baseline="0" dirty="0">
                <a:latin typeface="Arial"/>
              </a:rPr>
              <a:t> </a:t>
            </a:r>
            <a:r>
              <a:rPr lang="en-US" sz="2004" b="1" i="1" spc="0" baseline="0" dirty="0">
                <a:latin typeface="Arial"/>
              </a:rPr>
              <a:t>(BWOA) </a:t>
            </a:r>
          </a:p>
        </p:txBody>
      </p:sp>
      <p:sp>
        <p:nvSpPr>
          <p:cNvPr id="442" name="Rectangle 442"/>
          <p:cNvSpPr/>
          <p:nvPr/>
        </p:nvSpPr>
        <p:spPr>
          <a:xfrm>
            <a:off x="701040" y="5885154"/>
            <a:ext cx="3395697" cy="2368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="0" i="0" spc="0" baseline="0" dirty="0">
                <a:latin typeface="Times New Roman"/>
              </a:rPr>
              <a:t>COLONE</a:t>
            </a:r>
            <a:r>
              <a:rPr lang="en-US" sz="1403" b="0" i="0" spc="-54" baseline="0" dirty="0">
                <a:latin typeface="Times New Roman"/>
              </a:rPr>
              <a:t>L</a:t>
            </a:r>
            <a:r>
              <a:rPr lang="en-US" sz="1403" b="0" i="0" spc="0" baseline="0" dirty="0">
                <a:latin typeface="Times New Roman"/>
              </a:rPr>
              <a:t> RICHARD tOLIVER, USA</a:t>
            </a:r>
            <a:r>
              <a:rPr lang="en-US" sz="1403" b="0" i="0" spc="-109" baseline="0" dirty="0">
                <a:latin typeface="Times New Roman"/>
              </a:rPr>
              <a:t>F</a:t>
            </a:r>
            <a:r>
              <a:rPr lang="en-US" sz="1403" b="0" i="0" spc="0" baseline="0" dirty="0">
                <a:latin typeface="Times New Roman"/>
              </a:rPr>
              <a:t>,</a:t>
            </a:r>
            <a:r>
              <a:rPr lang="en-US" sz="1403" b="0" i="0" spc="-19" baseline="0" dirty="0">
                <a:latin typeface="Times New Roman"/>
              </a:rPr>
              <a:t> </a:t>
            </a:r>
            <a:r>
              <a:rPr lang="en-US" sz="1403" b="0" i="0" spc="0" baseline="0" dirty="0">
                <a:latin typeface="Times New Roman"/>
              </a:rPr>
              <a:t>RE</a:t>
            </a:r>
            <a:r>
              <a:rPr lang="en-US" sz="1403" b="0" i="0" spc="-114" baseline="0" dirty="0">
                <a:latin typeface="Times New Roman"/>
              </a:rPr>
              <a:t>T</a:t>
            </a:r>
            <a:r>
              <a:rPr lang="en-US" sz="1403" b="0" i="0" spc="0" baseline="0" dirty="0">
                <a:latin typeface="Times New Roman"/>
              </a:rPr>
              <a:t>.</a:t>
            </a:r>
          </a:p>
        </p:txBody>
      </p:sp>
      <p:sp>
        <p:nvSpPr>
          <p:cNvPr id="443" name="Rectangle 443"/>
          <p:cNvSpPr/>
          <p:nvPr/>
        </p:nvSpPr>
        <p:spPr>
          <a:xfrm>
            <a:off x="1129893" y="5835717"/>
            <a:ext cx="2544209" cy="1372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03" b="0" i="0" spc="0" baseline="0" dirty="0">
                <a:solidFill>
                  <a:srgbClr val="FFFFFF"/>
                </a:solidFill>
                <a:latin typeface="Times New Roman"/>
              </a:rPr>
              <a:t>CO</a:t>
            </a:r>
            <a:r>
              <a:rPr lang="en-US" sz="803" b="0" i="0" spc="-24" baseline="0" dirty="0">
                <a:solidFill>
                  <a:srgbClr val="FFFFFF"/>
                </a:solidFill>
                <a:latin typeface="Times New Roman"/>
              </a:rPr>
              <a:t>L</a:t>
            </a:r>
            <a:r>
              <a:rPr lang="en-US" sz="803" b="0" i="0" spc="0" baseline="0" dirty="0">
                <a:solidFill>
                  <a:srgbClr val="FFFFFF"/>
                </a:solidFill>
                <a:latin typeface="Times New Roman"/>
              </a:rPr>
              <a:t>ONE</a:t>
            </a:r>
            <a:r>
              <a:rPr lang="en-US" sz="803" b="0" i="0" spc="-23" baseline="0" dirty="0">
                <a:solidFill>
                  <a:srgbClr val="FFFFFF"/>
                </a:solidFill>
                <a:latin typeface="Times New Roman"/>
              </a:rPr>
              <a:t>L</a:t>
            </a:r>
            <a:r>
              <a:rPr lang="en-US" sz="803" b="0" i="0" spc="0" baseline="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803" b="0" i="0" spc="0" baseline="0" dirty="0">
                <a:solidFill>
                  <a:srgbClr val="FFFFFF"/>
                </a:solidFill>
                <a:latin typeface="Engravers MT"/>
              </a:rPr>
              <a:t>RICHARD</a:t>
            </a:r>
            <a:r>
              <a:rPr lang="en-US" sz="803" b="0" i="0" spc="-20" baseline="0" dirty="0">
                <a:solidFill>
                  <a:srgbClr val="FFFFFF"/>
                </a:solidFill>
                <a:latin typeface="Engravers MT"/>
              </a:rPr>
              <a:t> </a:t>
            </a:r>
            <a:r>
              <a:rPr lang="en-US" sz="803" b="0" i="0" spc="0" baseline="0" dirty="0">
                <a:solidFill>
                  <a:srgbClr val="FFFFFF"/>
                </a:solidFill>
                <a:latin typeface="Engravers MT"/>
              </a:rPr>
              <a:t>TOLIVER,</a:t>
            </a:r>
            <a:r>
              <a:rPr lang="en-US" sz="803" b="0" i="0" spc="-32" baseline="0" dirty="0">
                <a:solidFill>
                  <a:srgbClr val="FFFFFF"/>
                </a:solidFill>
                <a:latin typeface="Engravers MT"/>
              </a:rPr>
              <a:t> </a:t>
            </a:r>
            <a:r>
              <a:rPr lang="en-US" sz="803" b="0" i="0" spc="0" baseline="0" dirty="0">
                <a:solidFill>
                  <a:srgbClr val="FFFFFF"/>
                </a:solidFill>
                <a:latin typeface="Engravers MT"/>
              </a:rPr>
              <a:t>USAF, RET</a:t>
            </a:r>
          </a:p>
        </p:txBody>
      </p:sp>
      <p:sp>
        <p:nvSpPr>
          <p:cNvPr id="444" name="Rectangle 444"/>
          <p:cNvSpPr/>
          <p:nvPr/>
        </p:nvSpPr>
        <p:spPr>
          <a:xfrm>
            <a:off x="751636" y="6079557"/>
            <a:ext cx="3206572" cy="2384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03" b="0" i="0" spc="0" baseline="0" dirty="0">
                <a:solidFill>
                  <a:srgbClr val="FFFFFF"/>
                </a:solidFill>
                <a:latin typeface="EngraversMT"/>
              </a:rPr>
              <a:t>FOREWORD</a:t>
            </a:r>
            <a:r>
              <a:rPr lang="en-US" sz="803" b="0" i="0" spc="-32" baseline="0" dirty="0">
                <a:solidFill>
                  <a:srgbClr val="FFFFFF"/>
                </a:solidFill>
                <a:latin typeface="EngraversMT"/>
              </a:rPr>
              <a:t> </a:t>
            </a:r>
            <a:r>
              <a:rPr lang="en-US" sz="803" b="0" i="0" spc="0" baseline="0" dirty="0">
                <a:solidFill>
                  <a:srgbClr val="FFFFFF"/>
                </a:solidFill>
                <a:latin typeface="EngraversMT"/>
              </a:rPr>
              <a:t>BY GENERAL LLOYD “FIG” NEWTON</a:t>
            </a:r>
          </a:p>
          <a:p>
            <a:pPr marL="1298778">
              <a:lnSpc>
                <a:spcPts val="959"/>
              </a:lnSpc>
            </a:pPr>
            <a:r>
              <a:rPr lang="en-US" sz="803" b="0" i="0" spc="0" baseline="0" dirty="0">
                <a:solidFill>
                  <a:srgbClr val="FFFFFF"/>
                </a:solidFill>
                <a:latin typeface="EngraversMT"/>
              </a:rPr>
              <a:t>uSAF, RET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Freeform 44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" name="Freeform 448"/>
          <p:cNvSpPr/>
          <p:nvPr/>
        </p:nvSpPr>
        <p:spPr>
          <a:xfrm>
            <a:off x="457200" y="914400"/>
            <a:ext cx="8320405" cy="5791200"/>
          </a:xfrm>
          <a:custGeom>
            <a:avLst/>
            <a:gdLst/>
            <a:ahLst/>
            <a:cxnLst/>
            <a:rect l="0" t="0" r="0" b="0"/>
            <a:pathLst>
              <a:path w="8320405" h="5791200">
                <a:moveTo>
                  <a:pt x="0" y="5791200"/>
                </a:moveTo>
                <a:lnTo>
                  <a:pt x="8320405" y="5791200"/>
                </a:lnTo>
                <a:lnTo>
                  <a:pt x="8320405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" name="Freeform 449"/>
          <p:cNvSpPr/>
          <p:nvPr/>
        </p:nvSpPr>
        <p:spPr>
          <a:xfrm>
            <a:off x="457200" y="914400"/>
            <a:ext cx="8320405" cy="5791200"/>
          </a:xfrm>
          <a:custGeom>
            <a:avLst/>
            <a:gdLst/>
            <a:ahLst/>
            <a:cxnLst/>
            <a:rect l="0" t="0" r="0" b="0"/>
            <a:pathLst>
              <a:path w="8320405" h="5791200">
                <a:moveTo>
                  <a:pt x="0" y="5791200"/>
                </a:moveTo>
                <a:lnTo>
                  <a:pt x="8320405" y="5791200"/>
                </a:lnTo>
                <a:lnTo>
                  <a:pt x="8320405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0" name="Picture 45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812" y="5715000"/>
            <a:ext cx="895527" cy="888631"/>
          </a:xfrm>
          <a:prstGeom prst="rect">
            <a:avLst/>
          </a:prstGeom>
          <a:noFill/>
        </p:spPr>
      </p:pic>
      <p:sp>
        <p:nvSpPr>
          <p:cNvPr id="451" name="Freeform 451"/>
          <p:cNvSpPr/>
          <p:nvPr/>
        </p:nvSpPr>
        <p:spPr>
          <a:xfrm>
            <a:off x="622287" y="5705475"/>
            <a:ext cx="914578" cy="907682"/>
          </a:xfrm>
          <a:custGeom>
            <a:avLst/>
            <a:gdLst/>
            <a:ahLst/>
            <a:cxnLst/>
            <a:rect l="0" t="0" r="0" b="0"/>
            <a:pathLst>
              <a:path w="914578" h="907682">
                <a:moveTo>
                  <a:pt x="0" y="907682"/>
                </a:moveTo>
                <a:lnTo>
                  <a:pt x="914578" y="907682"/>
                </a:lnTo>
                <a:lnTo>
                  <a:pt x="914578" y="0"/>
                </a:lnTo>
                <a:lnTo>
                  <a:pt x="0" y="0"/>
                </a:lnTo>
                <a:lnTo>
                  <a:pt x="0" y="907682"/>
                </a:lnTo>
                <a:close/>
              </a:path>
            </a:pathLst>
          </a:custGeom>
          <a:noFill/>
          <a:ln w="1905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2" name="Picture 45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9468" y="5715699"/>
            <a:ext cx="921080" cy="913701"/>
          </a:xfrm>
          <a:prstGeom prst="rect">
            <a:avLst/>
          </a:prstGeom>
          <a:noFill/>
        </p:spPr>
      </p:pic>
      <p:sp>
        <p:nvSpPr>
          <p:cNvPr id="453" name="Freeform 453"/>
          <p:cNvSpPr/>
          <p:nvPr/>
        </p:nvSpPr>
        <p:spPr>
          <a:xfrm>
            <a:off x="7679943" y="5706174"/>
            <a:ext cx="940130" cy="932751"/>
          </a:xfrm>
          <a:custGeom>
            <a:avLst/>
            <a:gdLst/>
            <a:ahLst/>
            <a:cxnLst/>
            <a:rect l="0" t="0" r="0" b="0"/>
            <a:pathLst>
              <a:path w="940130" h="932751">
                <a:moveTo>
                  <a:pt x="0" y="932751"/>
                </a:moveTo>
                <a:lnTo>
                  <a:pt x="940130" y="932751"/>
                </a:lnTo>
                <a:lnTo>
                  <a:pt x="940130" y="0"/>
                </a:lnTo>
                <a:lnTo>
                  <a:pt x="0" y="0"/>
                </a:lnTo>
                <a:lnTo>
                  <a:pt x="0" y="932751"/>
                </a:lnTo>
                <a:close/>
              </a:path>
            </a:pathLst>
          </a:custGeom>
          <a:noFill/>
          <a:ln w="1905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4" name="Picture 45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0900" y="3263900"/>
            <a:ext cx="4904993" cy="3188969"/>
          </a:xfrm>
          <a:prstGeom prst="rect">
            <a:avLst/>
          </a:prstGeom>
          <a:noFill/>
        </p:spPr>
      </p:pic>
      <p:pic>
        <p:nvPicPr>
          <p:cNvPr id="455" name="Picture 45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3275" y="3216275"/>
            <a:ext cx="5000243" cy="3284219"/>
          </a:xfrm>
          <a:prstGeom prst="rect">
            <a:avLst/>
          </a:prstGeom>
          <a:noFill/>
        </p:spPr>
      </p:pic>
      <p:sp>
        <p:nvSpPr>
          <p:cNvPr id="456" name="Freeform 456"/>
          <p:cNvSpPr/>
          <p:nvPr/>
        </p:nvSpPr>
        <p:spPr>
          <a:xfrm>
            <a:off x="442544" y="1524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" name="Freeform 457"/>
          <p:cNvSpPr/>
          <p:nvPr/>
        </p:nvSpPr>
        <p:spPr>
          <a:xfrm>
            <a:off x="442544" y="1524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8" name="Picture 45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28562"/>
            <a:ext cx="457200" cy="453682"/>
          </a:xfrm>
          <a:prstGeom prst="rect">
            <a:avLst/>
          </a:prstGeom>
          <a:noFill/>
        </p:spPr>
      </p:pic>
      <p:pic>
        <p:nvPicPr>
          <p:cNvPr id="459" name="Picture 45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272" y="228562"/>
            <a:ext cx="457339" cy="453682"/>
          </a:xfrm>
          <a:prstGeom prst="rect">
            <a:avLst/>
          </a:prstGeom>
          <a:noFill/>
        </p:spPr>
      </p:pic>
      <p:sp>
        <p:nvSpPr>
          <p:cNvPr id="460" name="Rectangle 460"/>
          <p:cNvSpPr/>
          <p:nvPr/>
        </p:nvSpPr>
        <p:spPr>
          <a:xfrm>
            <a:off x="548640" y="920177"/>
            <a:ext cx="7296740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THE 688</a:t>
            </a:r>
            <a:r>
              <a:rPr lang="en-US" sz="2004" b="1" i="0" spc="-11" baseline="0" dirty="0">
                <a:latin typeface="Arial"/>
              </a:rPr>
              <a:t>8</a:t>
            </a:r>
            <a:r>
              <a:rPr lang="en-US" sz="2018" b="1" i="0" spc="-22" baseline="31434" dirty="0">
                <a:latin typeface="Arial"/>
              </a:rPr>
              <a:t>T</a:t>
            </a:r>
            <a:r>
              <a:rPr lang="en-US" sz="2018" b="1" i="0" spc="0" baseline="31434" dirty="0">
                <a:latin typeface="Arial"/>
              </a:rPr>
              <a:t>H</a:t>
            </a:r>
            <a:r>
              <a:rPr lang="en-US" sz="2004" b="1" i="0" spc="0" baseline="0" dirty="0">
                <a:latin typeface="Arial"/>
              </a:rPr>
              <a:t> CENTRAL POSTAL DIRECTORY</a:t>
            </a:r>
            <a:r>
              <a:rPr lang="en-US" sz="2004" b="1" i="0" spc="-23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BATTALION:</a:t>
            </a:r>
          </a:p>
        </p:txBody>
      </p:sp>
      <p:sp>
        <p:nvSpPr>
          <p:cNvPr id="461" name="Rectangle 461"/>
          <p:cNvSpPr/>
          <p:nvPr/>
        </p:nvSpPr>
        <p:spPr>
          <a:xfrm>
            <a:off x="1006144" y="1356578"/>
            <a:ext cx="7738273" cy="5150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1724" baseline="0" dirty="0">
                <a:latin typeface="Arial"/>
              </a:rPr>
              <a:t>-</a:t>
            </a:r>
            <a:r>
              <a:rPr lang="en-US" sz="1596" b="0" i="0" spc="0" baseline="0" dirty="0">
                <a:latin typeface="Arial"/>
              </a:rPr>
              <a:t>These 855 heroic African American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omen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ere sent to Europe in WWII to clear </a:t>
            </a:r>
          </a:p>
          <a:p>
            <a:pPr marL="286461">
              <a:lnSpc>
                <a:spcPts val="1919"/>
              </a:lnSpc>
            </a:pPr>
            <a:r>
              <a:rPr lang="en-US" sz="1596" b="0" i="0" spc="0" baseline="0" dirty="0">
                <a:latin typeface="Arial"/>
              </a:rPr>
              <a:t>a t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o to three-</a:t>
            </a:r>
            <a:r>
              <a:rPr lang="en-US" sz="1596" b="0" i="0" spc="-18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ear backlog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of mail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for the American troops.</a:t>
            </a:r>
          </a:p>
        </p:txBody>
      </p:sp>
      <p:sp>
        <p:nvSpPr>
          <p:cNvPr id="462" name="Rectangle 462"/>
          <p:cNvSpPr/>
          <p:nvPr/>
        </p:nvSpPr>
        <p:spPr>
          <a:xfrm>
            <a:off x="1006144" y="1858657"/>
            <a:ext cx="28386" cy="1366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03" b="0" i="0" spc="0" baseline="0" dirty="0">
                <a:latin typeface="Arial"/>
              </a:rPr>
              <a:t> </a:t>
            </a:r>
          </a:p>
        </p:txBody>
      </p:sp>
      <p:sp>
        <p:nvSpPr>
          <p:cNvPr id="463" name="Rectangle 463"/>
          <p:cNvSpPr/>
          <p:nvPr/>
        </p:nvSpPr>
        <p:spPr>
          <a:xfrm>
            <a:off x="1006144" y="1965834"/>
            <a:ext cx="7738357" cy="5157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8" b="0" i="0" spc="1723" baseline="0" dirty="0">
                <a:latin typeface="Arial"/>
              </a:rPr>
              <a:t>-</a:t>
            </a:r>
            <a:r>
              <a:rPr lang="en-US" sz="1598" b="0" i="0" spc="0" baseline="0" dirty="0">
                <a:latin typeface="Arial"/>
              </a:rPr>
              <a:t>Upon their arrival in En</a:t>
            </a:r>
            <a:r>
              <a:rPr lang="en-US" sz="1598" b="0" i="0" spc="-12" baseline="0" dirty="0">
                <a:latin typeface="Arial"/>
              </a:rPr>
              <a:t>g</a:t>
            </a:r>
            <a:r>
              <a:rPr lang="en-US" sz="1598" b="0" i="0" spc="0" baseline="0" dirty="0">
                <a:latin typeface="Arial"/>
              </a:rPr>
              <a:t>land, they had to stand for inspection and march in review </a:t>
            </a:r>
          </a:p>
          <a:p>
            <a:pPr marL="286461">
              <a:lnSpc>
                <a:spcPts val="1922"/>
              </a:lnSpc>
            </a:pPr>
            <a:r>
              <a:rPr lang="en-US" sz="1596" b="0" i="0" spc="0" baseline="0" dirty="0">
                <a:latin typeface="Arial"/>
              </a:rPr>
              <a:t>before the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hite commanders of the Theater of Operations.</a:t>
            </a:r>
          </a:p>
        </p:txBody>
      </p:sp>
      <p:sp>
        <p:nvSpPr>
          <p:cNvPr id="464" name="Rectangle 464"/>
          <p:cNvSpPr/>
          <p:nvPr/>
        </p:nvSpPr>
        <p:spPr>
          <a:xfrm>
            <a:off x="1006144" y="2576159"/>
            <a:ext cx="7660549" cy="5135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1724" baseline="0" dirty="0">
                <a:latin typeface="Arial"/>
              </a:rPr>
              <a:t>-</a:t>
            </a:r>
            <a:r>
              <a:rPr lang="en-US" sz="1596" b="0" i="0" spc="0" baseline="0" dirty="0">
                <a:latin typeface="Arial"/>
              </a:rPr>
              <a:t>Soon, the</a:t>
            </a:r>
            <a:r>
              <a:rPr lang="en-US" sz="1596" b="0" i="0" spc="-18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ould be </a:t>
            </a:r>
            <a:r>
              <a:rPr lang="en-US" sz="1596" b="0" i="0" spc="0" baseline="0" dirty="0">
                <a:solidFill>
                  <a:srgbClr val="111111"/>
                </a:solidFill>
                <a:latin typeface="Arial"/>
              </a:rPr>
              <a:t>admired and appreciated for their outstanding courage and</a:t>
            </a:r>
          </a:p>
          <a:p>
            <a:pPr marL="0">
              <a:lnSpc>
                <a:spcPts val="1907"/>
              </a:lnSpc>
            </a:pPr>
            <a:r>
              <a:rPr lang="en-US" sz="1596" b="0" i="0" spc="0" baseline="0" dirty="0">
                <a:solidFill>
                  <a:srgbClr val="111111"/>
                </a:solidFill>
                <a:latin typeface="Arial"/>
              </a:rPr>
              <a:t>     incredible</a:t>
            </a:r>
            <a:r>
              <a:rPr lang="en-US" sz="1596" b="0" i="0" spc="-12" baseline="0" dirty="0">
                <a:solidFill>
                  <a:srgbClr val="111111"/>
                </a:solidFill>
                <a:latin typeface="Arial"/>
              </a:rPr>
              <a:t> </a:t>
            </a:r>
            <a:r>
              <a:rPr lang="en-US" sz="1596" b="0" i="0" spc="0" baseline="0" dirty="0">
                <a:solidFill>
                  <a:srgbClr val="111111"/>
                </a:solidFill>
                <a:latin typeface="Arial"/>
              </a:rPr>
              <a:t>performance in sorting through and delivering</a:t>
            </a:r>
            <a:r>
              <a:rPr lang="en-US" sz="1596" b="0" i="0" spc="-12" baseline="0" dirty="0">
                <a:solidFill>
                  <a:srgbClr val="111111"/>
                </a:solidFill>
                <a:latin typeface="Arial"/>
              </a:rPr>
              <a:t> </a:t>
            </a:r>
            <a:r>
              <a:rPr lang="en-US" sz="1596" b="0" i="0" spc="-18" baseline="0" dirty="0">
                <a:solidFill>
                  <a:srgbClr val="111111"/>
                </a:solidFill>
                <a:latin typeface="Arial"/>
              </a:rPr>
              <a:t>y</a:t>
            </a:r>
            <a:r>
              <a:rPr lang="en-US" sz="1596" b="0" i="0" spc="0" baseline="0" dirty="0">
                <a:solidFill>
                  <a:srgbClr val="111111"/>
                </a:solidFill>
                <a:latin typeface="Arial"/>
              </a:rPr>
              <a:t>ears of backlogged</a:t>
            </a:r>
            <a:r>
              <a:rPr lang="en-US" sz="1596" b="0" i="0" spc="-12" baseline="0" dirty="0">
                <a:solidFill>
                  <a:srgbClr val="111111"/>
                </a:solidFill>
                <a:latin typeface="Arial"/>
              </a:rPr>
              <a:t> </a:t>
            </a:r>
            <a:r>
              <a:rPr lang="en-US" sz="1596" b="0" i="0" spc="0" baseline="0" dirty="0">
                <a:solidFill>
                  <a:srgbClr val="111111"/>
                </a:solidFill>
                <a:latin typeface="Arial"/>
              </a:rPr>
              <a:t>mail.</a:t>
            </a:r>
          </a:p>
        </p:txBody>
      </p:sp>
      <p:sp>
        <p:nvSpPr>
          <p:cNvPr id="465" name="Rectangle 465"/>
          <p:cNvSpPr/>
          <p:nvPr/>
        </p:nvSpPr>
        <p:spPr>
          <a:xfrm>
            <a:off x="2075052" y="188901"/>
            <a:ext cx="5054453" cy="4755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8" b="1" i="0" spc="0" baseline="0" dirty="0">
                <a:latin typeface="Arial"/>
              </a:rPr>
              <a:t>UNS</a:t>
            </a:r>
            <a:r>
              <a:rPr lang="en-US" sz="2798" b="1" i="0" spc="-12" baseline="0" dirty="0">
                <a:latin typeface="Arial"/>
              </a:rPr>
              <a:t>U</a:t>
            </a:r>
            <a:r>
              <a:rPr lang="en-US" sz="2798" b="1" i="0" spc="0" baseline="0" dirty="0">
                <a:latin typeface="Arial"/>
              </a:rPr>
              <a:t>NG H</a:t>
            </a:r>
            <a:r>
              <a:rPr lang="en-US" sz="2798" b="1" i="0" spc="-12" baseline="0" dirty="0">
                <a:latin typeface="Arial"/>
              </a:rPr>
              <a:t>E</a:t>
            </a:r>
            <a:r>
              <a:rPr lang="en-US" sz="2798" b="1" i="0" spc="0" baseline="0" dirty="0">
                <a:latin typeface="Arial"/>
              </a:rPr>
              <a:t>ROINES O</a:t>
            </a:r>
            <a:r>
              <a:rPr lang="en-US" sz="2798" b="1" i="0" spc="-12" baseline="0" dirty="0">
                <a:latin typeface="Arial"/>
              </a:rPr>
              <a:t>F</a:t>
            </a:r>
            <a:r>
              <a:rPr lang="en-US" sz="2798" b="1" i="0" spc="0" baseline="0" dirty="0">
                <a:latin typeface="Arial"/>
              </a:rPr>
              <a:t> WWII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Freeform 46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" name="Freeform 467"/>
          <p:cNvSpPr/>
          <p:nvPr/>
        </p:nvSpPr>
        <p:spPr>
          <a:xfrm>
            <a:off x="442544" y="298831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" name="Freeform 468"/>
          <p:cNvSpPr/>
          <p:nvPr/>
        </p:nvSpPr>
        <p:spPr>
          <a:xfrm>
            <a:off x="442544" y="298831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" name="Freeform 469"/>
          <p:cNvSpPr/>
          <p:nvPr/>
        </p:nvSpPr>
        <p:spPr>
          <a:xfrm>
            <a:off x="442544" y="1084327"/>
            <a:ext cx="8320405" cy="5545073"/>
          </a:xfrm>
          <a:custGeom>
            <a:avLst/>
            <a:gdLst/>
            <a:ahLst/>
            <a:cxnLst/>
            <a:rect l="0" t="0" r="0" b="0"/>
            <a:pathLst>
              <a:path w="8320405" h="5545073">
                <a:moveTo>
                  <a:pt x="0" y="5545073"/>
                </a:moveTo>
                <a:lnTo>
                  <a:pt x="8320405" y="5545073"/>
                </a:lnTo>
                <a:lnTo>
                  <a:pt x="8320405" y="0"/>
                </a:lnTo>
                <a:lnTo>
                  <a:pt x="0" y="0"/>
                </a:lnTo>
                <a:lnTo>
                  <a:pt x="0" y="5545073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" name="Freeform 470"/>
          <p:cNvSpPr/>
          <p:nvPr/>
        </p:nvSpPr>
        <p:spPr>
          <a:xfrm>
            <a:off x="442544" y="1084327"/>
            <a:ext cx="8320405" cy="5545073"/>
          </a:xfrm>
          <a:custGeom>
            <a:avLst/>
            <a:gdLst/>
            <a:ahLst/>
            <a:cxnLst/>
            <a:rect l="0" t="0" r="0" b="0"/>
            <a:pathLst>
              <a:path w="8320405" h="5545073">
                <a:moveTo>
                  <a:pt x="0" y="5545073"/>
                </a:moveTo>
                <a:lnTo>
                  <a:pt x="8320405" y="5545073"/>
                </a:lnTo>
                <a:lnTo>
                  <a:pt x="8320405" y="0"/>
                </a:lnTo>
                <a:lnTo>
                  <a:pt x="0" y="0"/>
                </a:lnTo>
                <a:lnTo>
                  <a:pt x="0" y="5545073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1" name="Picture 45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76898"/>
            <a:ext cx="457200" cy="453682"/>
          </a:xfrm>
          <a:prstGeom prst="rect">
            <a:avLst/>
          </a:prstGeom>
          <a:noFill/>
        </p:spPr>
      </p:pic>
      <p:pic>
        <p:nvPicPr>
          <p:cNvPr id="472" name="Picture 45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0872" y="379565"/>
            <a:ext cx="457339" cy="453682"/>
          </a:xfrm>
          <a:prstGeom prst="rect">
            <a:avLst/>
          </a:prstGeom>
          <a:noFill/>
        </p:spPr>
      </p:pic>
      <p:sp>
        <p:nvSpPr>
          <p:cNvPr id="473" name="Rectangle 473"/>
          <p:cNvSpPr/>
          <p:nvPr/>
        </p:nvSpPr>
        <p:spPr>
          <a:xfrm>
            <a:off x="2075052" y="335803"/>
            <a:ext cx="5053669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0" spc="0" baseline="0" dirty="0">
                <a:latin typeface="Arial"/>
              </a:rPr>
              <a:t>UN</a:t>
            </a:r>
            <a:r>
              <a:rPr lang="en-US" sz="2795" b="1" i="0" spc="-12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UNG HE</a:t>
            </a:r>
            <a:r>
              <a:rPr lang="en-US" sz="2795" b="1" i="0" spc="-12" baseline="0" dirty="0">
                <a:latin typeface="Arial"/>
              </a:rPr>
              <a:t>R</a:t>
            </a:r>
            <a:r>
              <a:rPr lang="en-US" sz="2795" b="1" i="0" spc="0" baseline="0" dirty="0">
                <a:latin typeface="Arial"/>
              </a:rPr>
              <a:t>OINE</a:t>
            </a:r>
            <a:r>
              <a:rPr lang="en-US" sz="2795" b="1" i="0" spc="-14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 OF WWII</a:t>
            </a:r>
          </a:p>
        </p:txBody>
      </p:sp>
      <p:sp>
        <p:nvSpPr>
          <p:cNvPr id="474" name="Rectangle 474"/>
          <p:cNvSpPr/>
          <p:nvPr/>
        </p:nvSpPr>
        <p:spPr>
          <a:xfrm>
            <a:off x="534009" y="1090357"/>
            <a:ext cx="3492436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OVERCOMING</a:t>
            </a:r>
            <a:r>
              <a:rPr lang="en-US" sz="2004" b="1" i="0" spc="-43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HURDLE</a:t>
            </a:r>
            <a:r>
              <a:rPr lang="en-US" sz="2004" b="1" i="0" spc="-11" baseline="0" dirty="0">
                <a:latin typeface="Arial"/>
              </a:rPr>
              <a:t>S</a:t>
            </a:r>
            <a:r>
              <a:rPr lang="en-US" sz="2004" b="1" i="0" spc="0" baseline="0" dirty="0">
                <a:latin typeface="Arial"/>
              </a:rPr>
              <a:t>:</a:t>
            </a:r>
          </a:p>
        </p:txBody>
      </p:sp>
      <p:sp>
        <p:nvSpPr>
          <p:cNvPr id="475" name="Rectangle 475"/>
          <p:cNvSpPr/>
          <p:nvPr/>
        </p:nvSpPr>
        <p:spPr>
          <a:xfrm>
            <a:off x="991209" y="1746214"/>
            <a:ext cx="7738477" cy="7588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608355" algn="l"/>
                <a:tab pos="1144803" algn="l"/>
                <a:tab pos="1795551" algn="l"/>
                <a:tab pos="2436012" algn="l"/>
                <a:tab pos="2804820" algn="l"/>
                <a:tab pos="3467760" algn="l"/>
                <a:tab pos="4342790" algn="l"/>
                <a:tab pos="4597298" algn="l"/>
                <a:tab pos="5383682" algn="l"/>
                <a:tab pos="6360820" algn="l"/>
                <a:tab pos="6728104" algn="l"/>
                <a:tab pos="7343800" algn="l"/>
              </a:tabLst>
            </a:pPr>
            <a:r>
              <a:rPr lang="en-US" sz="1596" b="0" i="0" spc="1370" baseline="0" dirty="0">
                <a:latin typeface="ArialMT"/>
              </a:rPr>
              <a:t>–</a:t>
            </a:r>
            <a:r>
              <a:rPr lang="en-US" sz="1596" b="0" i="0" spc="0" baseline="0" dirty="0">
                <a:latin typeface="Arial"/>
              </a:rPr>
              <a:t>By 	1944 	during 	WWII, 	the 	critical 	shortage 	of 	soldiers 	precluded 	the 	timely 	and </a:t>
            </a:r>
          </a:p>
          <a:p>
            <a:pPr marL="286791">
              <a:lnSpc>
                <a:spcPts val="1920"/>
              </a:lnSpc>
              <a:tabLst>
                <a:tab pos="1149375" algn="l"/>
                <a:tab pos="2439060" algn="l"/>
                <a:tab pos="2714904" algn="l"/>
                <a:tab pos="3103524" algn="l"/>
                <a:tab pos="3582060" algn="l"/>
                <a:tab pos="4229760" algn="l"/>
                <a:tab pos="4976774" algn="l"/>
                <a:tab pos="5319674" algn="l"/>
                <a:tab pos="5706770" algn="l"/>
                <a:tab pos="6093866" algn="l"/>
                <a:tab pos="6842404" algn="l"/>
                <a:tab pos="7342275" algn="l"/>
              </a:tabLst>
            </a:pPr>
            <a:r>
              <a:rPr lang="en-US" sz="1596" b="0" i="0" spc="0" baseline="0" dirty="0">
                <a:latin typeface="Arial"/>
              </a:rPr>
              <a:t>effective 	management 	of 	the 	mail 	postal 	servic</a:t>
            </a:r>
            <a:r>
              <a:rPr lang="en-US" sz="1596" b="0" i="0" spc="-11" baseline="0" dirty="0">
                <a:latin typeface="Arial"/>
              </a:rPr>
              <a:t>e</a:t>
            </a:r>
            <a:r>
              <a:rPr lang="en-US" sz="1596" b="0" i="0" spc="0" baseline="0" dirty="0">
                <a:latin typeface="Arial"/>
              </a:rPr>
              <a:t> 	for 	the 	US 	militar</a:t>
            </a:r>
            <a:r>
              <a:rPr lang="en-US" sz="1596" b="0" i="0" spc="-12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 	men 	and </a:t>
            </a:r>
          </a:p>
          <a:p>
            <a:pPr marL="286791">
              <a:lnSpc>
                <a:spcPts val="1919"/>
              </a:lnSpc>
            </a:pP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omen overseas.</a:t>
            </a:r>
          </a:p>
        </p:txBody>
      </p:sp>
      <p:sp>
        <p:nvSpPr>
          <p:cNvPr id="476" name="Rectangle 476"/>
          <p:cNvSpPr/>
          <p:nvPr/>
        </p:nvSpPr>
        <p:spPr>
          <a:xfrm>
            <a:off x="991209" y="2819364"/>
            <a:ext cx="7738477" cy="7573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1460" baseline="0" dirty="0">
                <a:latin typeface="Times New Roman"/>
              </a:rPr>
              <a:t>–</a:t>
            </a:r>
            <a:r>
              <a:rPr lang="en-US" sz="1596" b="0" i="0" spc="0" baseline="0" dirty="0">
                <a:latin typeface="Arial"/>
              </a:rPr>
              <a:t>To overcome the resultant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idespread low morale, Dr. Mary McLeod Bethune and </a:t>
            </a:r>
          </a:p>
          <a:p>
            <a:pPr marL="286791">
              <a:lnSpc>
                <a:spcPts val="1910"/>
              </a:lnSpc>
              <a:tabLst>
                <a:tab pos="769899" algn="l"/>
                <a:tab pos="1298727" algn="l"/>
                <a:tab pos="2088158" algn="l"/>
                <a:tab pos="3080663" algn="l"/>
                <a:tab pos="3611016" algn="l"/>
                <a:tab pos="4197755" algn="l"/>
                <a:tab pos="4682642" algn="l"/>
                <a:tab pos="4941721" algn="l"/>
                <a:tab pos="5313577" algn="l"/>
                <a:tab pos="6328816" algn="l"/>
                <a:tab pos="6868311" algn="l"/>
                <a:tab pos="7567827" algn="l"/>
              </a:tabLst>
            </a:pPr>
            <a:r>
              <a:rPr lang="en-US" sz="1596" b="0" i="0" spc="0" baseline="0" dirty="0">
                <a:latin typeface="Arial"/>
              </a:rPr>
              <a:t>First 	Lady 	Eleanor 	Roosevelt 	once 	again 	rose 	to 	the 	challenge. 	The</a:t>
            </a:r>
            <a:r>
              <a:rPr lang="en-US" sz="1596" b="0" i="0" spc="-16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 	sought 	a </a:t>
            </a:r>
          </a:p>
          <a:p>
            <a:pPr marL="286791">
              <a:lnSpc>
                <a:spcPts val="1907"/>
              </a:lnSpc>
            </a:pPr>
            <a:r>
              <a:rPr lang="en-US" sz="1596" b="0" i="0" spc="0" baseline="0" dirty="0">
                <a:latin typeface="Arial"/>
              </a:rPr>
              <a:t>meaningful role for Negro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omen in the </a:t>
            </a:r>
            <a:r>
              <a:rPr lang="en-US" sz="1596" b="0" i="1" spc="0" baseline="0" dirty="0">
                <a:latin typeface="Arial"/>
              </a:rPr>
              <a:t>Women</a:t>
            </a:r>
            <a:r>
              <a:rPr lang="en-US" sz="1596" b="0" i="1" spc="-29" baseline="0" dirty="0">
                <a:latin typeface="Arial"/>
              </a:rPr>
              <a:t>’</a:t>
            </a:r>
            <a:r>
              <a:rPr lang="en-US" sz="1596" b="0" i="1" spc="0" baseline="0" dirty="0">
                <a:latin typeface="Arial"/>
              </a:rPr>
              <a:t>s Army Auxiliary</a:t>
            </a:r>
            <a:r>
              <a:rPr lang="en-US" sz="1596" b="0" i="1" spc="-24" baseline="0" dirty="0">
                <a:latin typeface="Arial"/>
              </a:rPr>
              <a:t> </a:t>
            </a:r>
            <a:r>
              <a:rPr lang="en-US" sz="1596" b="0" i="1" spc="0" baseline="0" dirty="0">
                <a:latin typeface="Arial"/>
              </a:rPr>
              <a:t>Corps </a:t>
            </a:r>
            <a:r>
              <a:rPr lang="en-US" sz="1596" b="0" i="0" spc="0" baseline="0" dirty="0">
                <a:latin typeface="Arial"/>
              </a:rPr>
              <a:t>(WAAC). </a:t>
            </a:r>
          </a:p>
        </p:txBody>
      </p:sp>
      <p:sp>
        <p:nvSpPr>
          <p:cNvPr id="477" name="Rectangle 477"/>
          <p:cNvSpPr/>
          <p:nvPr/>
        </p:nvSpPr>
        <p:spPr>
          <a:xfrm>
            <a:off x="991209" y="3892260"/>
            <a:ext cx="7738477" cy="10029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791235" algn="l"/>
                <a:tab pos="1566951" algn="l"/>
                <a:tab pos="2074443" algn="l"/>
                <a:tab pos="2454300" algn="l"/>
                <a:tab pos="3027324" algn="l"/>
                <a:tab pos="3598824" algn="l"/>
                <a:tab pos="3867048" algn="l"/>
                <a:tab pos="4443374" algn="l"/>
                <a:tab pos="5264810" algn="l"/>
                <a:tab pos="6039002" algn="l"/>
                <a:tab pos="6962800" algn="l"/>
                <a:tab pos="7398664" algn="l"/>
              </a:tabLst>
            </a:pPr>
            <a:r>
              <a:rPr lang="en-US" sz="1596" b="0" i="0" spc="1460" baseline="0" dirty="0">
                <a:latin typeface="Times New Roman"/>
              </a:rPr>
              <a:t>–</a:t>
            </a:r>
            <a:r>
              <a:rPr lang="en-US" sz="1596" b="0" i="0" spc="0" baseline="0" dirty="0">
                <a:latin typeface="Arial"/>
              </a:rPr>
              <a:t>With 	support 	from 	the 	Army 	Chief 	of 	Staff, 	General 	George 	Marshall, 	and 	the </a:t>
            </a:r>
          </a:p>
          <a:p>
            <a:pPr marL="286791">
              <a:lnSpc>
                <a:spcPts val="1912"/>
              </a:lnSpc>
              <a:tabLst>
                <a:tab pos="1175282" algn="l"/>
                <a:tab pos="1836699" algn="l"/>
                <a:tab pos="2635655" algn="l"/>
                <a:tab pos="3050183" algn="l"/>
                <a:tab pos="4403749" algn="l"/>
                <a:tab pos="4838089" algn="l"/>
                <a:tab pos="5682385" algn="l"/>
                <a:tab pos="6266077" algn="l"/>
                <a:tab pos="6737247" algn="l"/>
                <a:tab pos="7512963" algn="l"/>
              </a:tabLst>
            </a:pPr>
            <a:r>
              <a:rPr lang="en-US" sz="1596" b="0" i="0" spc="0" baseline="0" dirty="0">
                <a:latin typeface="ArialMT"/>
              </a:rPr>
              <a:t>nation’s</a:t>
            </a:r>
            <a:r>
              <a:rPr lang="en-US" sz="1596" b="0" i="0" spc="0" baseline="0" dirty="0">
                <a:latin typeface="Arial"/>
              </a:rPr>
              <a:t> 	bl</a:t>
            </a:r>
            <a:r>
              <a:rPr lang="en-US" sz="1596" b="0" i="0" spc="-12" baseline="0" dirty="0">
                <a:latin typeface="Arial"/>
              </a:rPr>
              <a:t>a</a:t>
            </a:r>
            <a:r>
              <a:rPr lang="en-US" sz="1596" b="0" i="0" spc="0" baseline="0" dirty="0">
                <a:latin typeface="Arial"/>
              </a:rPr>
              <a:t>ck 	media, 	an 	authorization 	</a:t>
            </a:r>
            <a:r>
              <a:rPr lang="en-US" sz="1596" b="0" i="0" spc="-12" baseline="0" dirty="0">
                <a:latin typeface="Arial"/>
              </a:rPr>
              <a:t>b</a:t>
            </a:r>
            <a:r>
              <a:rPr lang="en-US" sz="1596" b="0" i="0" spc="0" baseline="0" dirty="0">
                <a:latin typeface="Arial"/>
              </a:rPr>
              <a:t>ill 	passed 	both 	the 	House 	of </a:t>
            </a:r>
          </a:p>
          <a:p>
            <a:pPr marL="286791">
              <a:lnSpc>
                <a:spcPts val="1919"/>
              </a:lnSpc>
              <a:tabLst>
                <a:tab pos="1856510" algn="l"/>
                <a:tab pos="2298851" algn="l"/>
                <a:tab pos="2684424" algn="l"/>
                <a:tab pos="3432707" algn="l"/>
                <a:tab pos="3694836" algn="l"/>
                <a:tab pos="4180992" algn="l"/>
                <a:tab pos="4454042" algn="l"/>
                <a:tab pos="5066689" algn="l"/>
                <a:tab pos="5519318" algn="l"/>
                <a:tab pos="5996330" algn="l"/>
                <a:tab pos="7163968" algn="l"/>
              </a:tabLst>
            </a:pPr>
            <a:r>
              <a:rPr lang="en-US" sz="1596" b="0" i="0" spc="0" baseline="0" dirty="0">
                <a:latin typeface="Arial"/>
              </a:rPr>
              <a:t>Representatives 	and 	the 	Senate 	in 	Ma</a:t>
            </a:r>
            <a:r>
              <a:rPr lang="en-US" sz="1596" b="0" i="0" spc="-16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 	of 	1942. 	The 	War 	Department 	finally </a:t>
            </a:r>
          </a:p>
          <a:p>
            <a:pPr marL="286791">
              <a:lnSpc>
                <a:spcPts val="1920"/>
              </a:lnSpc>
            </a:pPr>
            <a:r>
              <a:rPr lang="en-US" sz="1596" b="0" i="0" spc="0" baseline="0" dirty="0">
                <a:latin typeface="Arial"/>
              </a:rPr>
              <a:t>agreed to admit Negro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omen, but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ith onl</a:t>
            </a:r>
            <a:r>
              <a:rPr lang="en-US" sz="1596" b="0" i="0" spc="-14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 a ten percent quota.</a:t>
            </a:r>
          </a:p>
        </p:txBody>
      </p:sp>
      <p:sp>
        <p:nvSpPr>
          <p:cNvPr id="478" name="Rectangle 478"/>
          <p:cNvSpPr/>
          <p:nvPr/>
        </p:nvSpPr>
        <p:spPr>
          <a:xfrm>
            <a:off x="991209" y="5209250"/>
            <a:ext cx="7738561" cy="10015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646455" algn="l"/>
                <a:tab pos="1490751" algn="l"/>
                <a:tab pos="1918995" algn="l"/>
                <a:tab pos="2405532" algn="l"/>
                <a:tab pos="3396132" algn="l"/>
                <a:tab pos="4365650" algn="l"/>
                <a:tab pos="4850282" algn="l"/>
                <a:tab pos="5322722" algn="l"/>
                <a:tab pos="5784494" algn="l"/>
                <a:tab pos="6154826" algn="l"/>
                <a:tab pos="6616852" algn="l"/>
              </a:tabLst>
            </a:pPr>
            <a:r>
              <a:rPr lang="en-US" sz="1596" b="0" i="0" spc="1460" baseline="0" dirty="0">
                <a:latin typeface="Times New Roman"/>
              </a:rPr>
              <a:t>–</a:t>
            </a:r>
            <a:r>
              <a:rPr lang="en-US" sz="1596" b="0" i="0" spc="0" baseline="0" dirty="0">
                <a:latin typeface="Arial"/>
              </a:rPr>
              <a:t>Dr. 	Bethune 	and 	Mrs. 	Roosevelt 	continued 	their 	fight 	until 	the 	War 	Department </a:t>
            </a:r>
          </a:p>
          <a:p>
            <a:pPr marL="286791">
              <a:lnSpc>
                <a:spcPts val="1911"/>
              </a:lnSpc>
            </a:pPr>
            <a:r>
              <a:rPr lang="en-US" sz="1598" b="0" i="0" spc="0" baseline="0" dirty="0">
                <a:latin typeface="Arial"/>
              </a:rPr>
              <a:t>directed commanders to accept black </a:t>
            </a:r>
            <a:r>
              <a:rPr lang="en-US" sz="1598" b="0" i="0" spc="0" baseline="0" dirty="0">
                <a:latin typeface="ArialMT"/>
              </a:rPr>
              <a:t>Women’s</a:t>
            </a:r>
            <a:r>
              <a:rPr lang="en-US" sz="1598" b="0" i="0" spc="0" baseline="0" dirty="0">
                <a:latin typeface="Arial"/>
              </a:rPr>
              <a:t> Army Corps (WACs) for overseas </a:t>
            </a:r>
          </a:p>
          <a:p>
            <a:pPr marL="286791">
              <a:lnSpc>
                <a:spcPts val="1921"/>
              </a:lnSpc>
              <a:tabLst>
                <a:tab pos="797331" algn="l"/>
                <a:tab pos="1251482" algn="l"/>
                <a:tab pos="1920519" algn="l"/>
                <a:tab pos="2272943" algn="l"/>
                <a:tab pos="2704236" algn="l"/>
                <a:tab pos="3012083" algn="l"/>
                <a:tab pos="3365651" algn="l"/>
                <a:tab pos="4283354" algn="l"/>
                <a:tab pos="4524145" algn="l"/>
                <a:tab pos="4877713" algn="l"/>
                <a:tab pos="5511697" algn="l"/>
                <a:tab pos="6235597" algn="l"/>
                <a:tab pos="6871359" algn="l"/>
              </a:tabLst>
            </a:pPr>
            <a:r>
              <a:rPr lang="en-US" sz="1596" b="0" i="0" spc="0" baseline="0" dirty="0">
                <a:latin typeface="Arial"/>
              </a:rPr>
              <a:t>duty, 	thus 	paving 	the 	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ay 	for 	the 	formation 	of 	the 	6888</a:t>
            </a:r>
            <a:r>
              <a:rPr lang="en-US" sz="1621" b="0" i="0" spc="0" baseline="31449" dirty="0">
                <a:latin typeface="Arial"/>
              </a:rPr>
              <a:t>th</a:t>
            </a:r>
            <a:r>
              <a:rPr lang="en-US" sz="1596" b="0" i="0" spc="0" baseline="0" dirty="0">
                <a:latin typeface="Arial"/>
              </a:rPr>
              <a:t> 	Central 	Postal 	</a:t>
            </a:r>
            <a:r>
              <a:rPr lang="en-US" sz="1596" b="0" i="0" spc="-13" baseline="0" dirty="0">
                <a:latin typeface="Arial"/>
              </a:rPr>
              <a:t>D</a:t>
            </a:r>
            <a:r>
              <a:rPr lang="en-US" sz="1596" b="0" i="0" spc="0" baseline="0" dirty="0">
                <a:latin typeface="Arial"/>
              </a:rPr>
              <a:t>irectory </a:t>
            </a:r>
          </a:p>
          <a:p>
            <a:pPr marL="286791">
              <a:lnSpc>
                <a:spcPts val="1907"/>
              </a:lnSpc>
            </a:pPr>
            <a:r>
              <a:rPr lang="en-US" sz="1596" b="0" i="0" spc="0" baseline="0" dirty="0">
                <a:latin typeface="Arial"/>
              </a:rPr>
              <a:t>Battalion.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Freeform 47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" name="Freeform 480"/>
          <p:cNvSpPr/>
          <p:nvPr/>
        </p:nvSpPr>
        <p:spPr>
          <a:xfrm>
            <a:off x="442544" y="3048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" name="Freeform 481"/>
          <p:cNvSpPr/>
          <p:nvPr/>
        </p:nvSpPr>
        <p:spPr>
          <a:xfrm>
            <a:off x="442544" y="3048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" name="Freeform 482"/>
          <p:cNvSpPr/>
          <p:nvPr/>
        </p:nvSpPr>
        <p:spPr>
          <a:xfrm>
            <a:off x="442544" y="1084327"/>
            <a:ext cx="8320405" cy="5621273"/>
          </a:xfrm>
          <a:custGeom>
            <a:avLst/>
            <a:gdLst/>
            <a:ahLst/>
            <a:cxnLst/>
            <a:rect l="0" t="0" r="0" b="0"/>
            <a:pathLst>
              <a:path w="8320405" h="5621273">
                <a:moveTo>
                  <a:pt x="0" y="5621273"/>
                </a:moveTo>
                <a:lnTo>
                  <a:pt x="8320405" y="5621273"/>
                </a:lnTo>
                <a:lnTo>
                  <a:pt x="8320405" y="0"/>
                </a:lnTo>
                <a:lnTo>
                  <a:pt x="0" y="0"/>
                </a:lnTo>
                <a:lnTo>
                  <a:pt x="0" y="5621273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" name="Freeform 483"/>
          <p:cNvSpPr/>
          <p:nvPr/>
        </p:nvSpPr>
        <p:spPr>
          <a:xfrm>
            <a:off x="442544" y="1084327"/>
            <a:ext cx="8320405" cy="5621273"/>
          </a:xfrm>
          <a:custGeom>
            <a:avLst/>
            <a:gdLst/>
            <a:ahLst/>
            <a:cxnLst/>
            <a:rect l="0" t="0" r="0" b="0"/>
            <a:pathLst>
              <a:path w="8320405" h="5621273">
                <a:moveTo>
                  <a:pt x="0" y="5621273"/>
                </a:moveTo>
                <a:lnTo>
                  <a:pt x="8320405" y="5621273"/>
                </a:lnTo>
                <a:lnTo>
                  <a:pt x="8320405" y="0"/>
                </a:lnTo>
                <a:lnTo>
                  <a:pt x="0" y="0"/>
                </a:lnTo>
                <a:lnTo>
                  <a:pt x="0" y="5621273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4" name="Picture 48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927" y="4906773"/>
            <a:ext cx="2138045" cy="1646427"/>
          </a:xfrm>
          <a:prstGeom prst="rect">
            <a:avLst/>
          </a:prstGeom>
          <a:noFill/>
        </p:spPr>
      </p:pic>
      <p:sp>
        <p:nvSpPr>
          <p:cNvPr id="485" name="Freeform 485"/>
          <p:cNvSpPr/>
          <p:nvPr/>
        </p:nvSpPr>
        <p:spPr>
          <a:xfrm>
            <a:off x="814577" y="4900423"/>
            <a:ext cx="2150746" cy="1659127"/>
          </a:xfrm>
          <a:custGeom>
            <a:avLst/>
            <a:gdLst/>
            <a:ahLst/>
            <a:cxnLst/>
            <a:rect l="0" t="0" r="0" b="0"/>
            <a:pathLst>
              <a:path w="2150746" h="1659127">
                <a:moveTo>
                  <a:pt x="0" y="1659127"/>
                </a:moveTo>
                <a:lnTo>
                  <a:pt x="2150746" y="1659127"/>
                </a:lnTo>
                <a:lnTo>
                  <a:pt x="2150746" y="0"/>
                </a:lnTo>
                <a:lnTo>
                  <a:pt x="0" y="0"/>
                </a:lnTo>
                <a:lnTo>
                  <a:pt x="0" y="1659127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6" name="Picture 45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2740"/>
            <a:ext cx="457200" cy="453682"/>
          </a:xfrm>
          <a:prstGeom prst="rect">
            <a:avLst/>
          </a:prstGeom>
          <a:noFill/>
        </p:spPr>
      </p:pic>
      <p:pic>
        <p:nvPicPr>
          <p:cNvPr id="487" name="Picture 45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272" y="382740"/>
            <a:ext cx="457339" cy="453682"/>
          </a:xfrm>
          <a:prstGeom prst="rect">
            <a:avLst/>
          </a:prstGeom>
          <a:noFill/>
        </p:spPr>
      </p:pic>
      <p:pic>
        <p:nvPicPr>
          <p:cNvPr id="488" name="Picture 48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4952988"/>
            <a:ext cx="1232039" cy="1646427"/>
          </a:xfrm>
          <a:prstGeom prst="rect">
            <a:avLst/>
          </a:prstGeom>
          <a:noFill/>
        </p:spPr>
      </p:pic>
      <p:pic>
        <p:nvPicPr>
          <p:cNvPr id="489" name="Picture 48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800" y="4406393"/>
            <a:ext cx="1752600" cy="2223007"/>
          </a:xfrm>
          <a:prstGeom prst="rect">
            <a:avLst/>
          </a:prstGeom>
          <a:noFill/>
        </p:spPr>
      </p:pic>
      <p:sp>
        <p:nvSpPr>
          <p:cNvPr id="490" name="Freeform 490"/>
          <p:cNvSpPr/>
          <p:nvPr/>
        </p:nvSpPr>
        <p:spPr>
          <a:xfrm>
            <a:off x="6775450" y="4400043"/>
            <a:ext cx="1765300" cy="2235707"/>
          </a:xfrm>
          <a:custGeom>
            <a:avLst/>
            <a:gdLst/>
            <a:ahLst/>
            <a:cxnLst/>
            <a:rect l="0" t="0" r="0" b="0"/>
            <a:pathLst>
              <a:path w="1765300" h="2235707">
                <a:moveTo>
                  <a:pt x="0" y="2235707"/>
                </a:moveTo>
                <a:lnTo>
                  <a:pt x="1765300" y="2235707"/>
                </a:lnTo>
                <a:lnTo>
                  <a:pt x="1765300" y="0"/>
                </a:lnTo>
                <a:lnTo>
                  <a:pt x="0" y="0"/>
                </a:lnTo>
                <a:lnTo>
                  <a:pt x="0" y="2235707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1" name="Picture 49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5212970"/>
            <a:ext cx="2133600" cy="1340230"/>
          </a:xfrm>
          <a:prstGeom prst="rect">
            <a:avLst/>
          </a:prstGeom>
          <a:noFill/>
        </p:spPr>
      </p:pic>
      <p:sp>
        <p:nvSpPr>
          <p:cNvPr id="492" name="Rectangle 492"/>
          <p:cNvSpPr/>
          <p:nvPr/>
        </p:nvSpPr>
        <p:spPr>
          <a:xfrm>
            <a:off x="2075052" y="341899"/>
            <a:ext cx="5053669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0" spc="0" baseline="0" dirty="0">
                <a:latin typeface="Arial"/>
              </a:rPr>
              <a:t>UN</a:t>
            </a:r>
            <a:r>
              <a:rPr lang="en-US" sz="2795" b="1" i="0" spc="-12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UNG HE</a:t>
            </a:r>
            <a:r>
              <a:rPr lang="en-US" sz="2795" b="1" i="0" spc="-12" baseline="0" dirty="0">
                <a:latin typeface="Arial"/>
              </a:rPr>
              <a:t>R</a:t>
            </a:r>
            <a:r>
              <a:rPr lang="en-US" sz="2795" b="1" i="0" spc="0" baseline="0" dirty="0">
                <a:latin typeface="Arial"/>
              </a:rPr>
              <a:t>OINE</a:t>
            </a:r>
            <a:r>
              <a:rPr lang="en-US" sz="2795" b="1" i="0" spc="-14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 OF WWII</a:t>
            </a:r>
          </a:p>
        </p:txBody>
      </p:sp>
      <p:sp>
        <p:nvSpPr>
          <p:cNvPr id="493" name="Rectangle 493"/>
          <p:cNvSpPr/>
          <p:nvPr/>
        </p:nvSpPr>
        <p:spPr>
          <a:xfrm>
            <a:off x="534009" y="1090357"/>
            <a:ext cx="6716118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6888</a:t>
            </a:r>
            <a:r>
              <a:rPr lang="en-US" sz="2018" b="1" i="0" spc="-22" baseline="31434" dirty="0">
                <a:latin typeface="Arial"/>
              </a:rPr>
              <a:t>T</a:t>
            </a:r>
            <a:r>
              <a:rPr lang="en-US" sz="2018" b="1" i="0" spc="0" baseline="31434" dirty="0">
                <a:latin typeface="Arial"/>
              </a:rPr>
              <a:t>H</a:t>
            </a:r>
            <a:r>
              <a:rPr lang="en-US" sz="2004" b="1" i="0" spc="0" baseline="0" dirty="0">
                <a:latin typeface="Arial"/>
              </a:rPr>
              <a:t> CENTRAL</a:t>
            </a:r>
            <a:r>
              <a:rPr lang="en-US" sz="2004" b="1" i="0" spc="-13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POSTAL DIRECTORY</a:t>
            </a:r>
            <a:r>
              <a:rPr lang="en-US" sz="2004" b="1" i="0" spc="-23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BATTALION:</a:t>
            </a:r>
          </a:p>
        </p:txBody>
      </p:sp>
      <p:sp>
        <p:nvSpPr>
          <p:cNvPr id="494" name="Rectangle 494"/>
          <p:cNvSpPr/>
          <p:nvPr/>
        </p:nvSpPr>
        <p:spPr>
          <a:xfrm>
            <a:off x="991209" y="1404838"/>
            <a:ext cx="7738477" cy="2712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756183" algn="l"/>
                <a:tab pos="1406931" algn="l"/>
                <a:tab pos="2182647" algn="l"/>
                <a:tab pos="2868828" algn="l"/>
                <a:tab pos="3799992" algn="l"/>
                <a:tab pos="4713122" algn="l"/>
                <a:tab pos="5194706" algn="l"/>
                <a:tab pos="6589421" algn="l"/>
                <a:tab pos="6936892" algn="l"/>
              </a:tabLst>
            </a:pPr>
            <a:r>
              <a:rPr lang="en-US" sz="1596" b="0" i="0" spc="1370" baseline="0" dirty="0">
                <a:latin typeface="ArialMT"/>
              </a:rPr>
              <a:t>–</a:t>
            </a:r>
            <a:r>
              <a:rPr lang="en-US" sz="1596" b="0" i="0" spc="0" baseline="0" dirty="0">
                <a:latin typeface="Arial"/>
              </a:rPr>
              <a:t>The 	6888</a:t>
            </a:r>
            <a:r>
              <a:rPr lang="en-US" sz="1618" b="0" i="0" spc="0" baseline="31363" dirty="0">
                <a:latin typeface="Arial"/>
              </a:rPr>
              <a:t>th 	</a:t>
            </a:r>
            <a:r>
              <a:rPr lang="en-US" sz="1596" b="0" i="0" spc="0" baseline="0" dirty="0">
                <a:latin typeface="Arial"/>
              </a:rPr>
              <a:t>Central 	Postal 	Directory 	Battalion 	was 	predominantly 	an 	all-black </a:t>
            </a:r>
          </a:p>
        </p:txBody>
      </p:sp>
      <p:sp>
        <p:nvSpPr>
          <p:cNvPr id="495" name="Rectangle 495"/>
          <p:cNvSpPr/>
          <p:nvPr/>
        </p:nvSpPr>
        <p:spPr>
          <a:xfrm>
            <a:off x="1278000" y="1648678"/>
            <a:ext cx="4089487" cy="2712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0" baseline="0" dirty="0">
                <a:latin typeface="Arial"/>
              </a:rPr>
              <a:t>battalion of the </a:t>
            </a:r>
            <a:r>
              <a:rPr lang="en-US" sz="1596" b="0" i="0" spc="0" baseline="0" dirty="0">
                <a:latin typeface="ArialMT"/>
              </a:rPr>
              <a:t>Women’s</a:t>
            </a:r>
            <a:r>
              <a:rPr lang="en-US" sz="1596" b="0" i="0" spc="0" baseline="0" dirty="0">
                <a:latin typeface="Arial"/>
              </a:rPr>
              <a:t> Arm</a:t>
            </a:r>
            <a:r>
              <a:rPr lang="en-US" sz="1596" b="0" i="0" spc="-16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 Corps (WAC).</a:t>
            </a:r>
          </a:p>
        </p:txBody>
      </p:sp>
      <p:sp>
        <p:nvSpPr>
          <p:cNvPr id="496" name="Rectangle 496"/>
          <p:cNvSpPr/>
          <p:nvPr/>
        </p:nvSpPr>
        <p:spPr>
          <a:xfrm>
            <a:off x="991209" y="2136358"/>
            <a:ext cx="7738477" cy="5151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1370" baseline="0" dirty="0">
                <a:latin typeface="ArialMT"/>
              </a:rPr>
              <a:t>–</a:t>
            </a:r>
            <a:r>
              <a:rPr lang="en-US" sz="1596" b="0" i="0" spc="0" baseline="0" dirty="0">
                <a:latin typeface="Arial"/>
              </a:rPr>
              <a:t>It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as comprised of 855 black female officers and enlisted personnel led b</a:t>
            </a:r>
            <a:r>
              <a:rPr lang="en-US" sz="1596" b="0" i="0" spc="-19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 </a:t>
            </a:r>
            <a:r>
              <a:rPr lang="en-US" sz="1596" b="1" i="0" spc="0" baseline="0" dirty="0">
                <a:latin typeface="Arial"/>
              </a:rPr>
              <a:t>Major </a:t>
            </a:r>
          </a:p>
          <a:p>
            <a:pPr marL="286791">
              <a:lnSpc>
                <a:spcPts val="1920"/>
              </a:lnSpc>
            </a:pPr>
            <a:r>
              <a:rPr lang="en-US" sz="1598" b="1" i="0" spc="0" baseline="0" dirty="0">
                <a:latin typeface="Arial"/>
              </a:rPr>
              <a:t>Charit</a:t>
            </a:r>
            <a:r>
              <a:rPr lang="en-US" sz="1598" b="1" i="0" spc="-41" baseline="0" dirty="0">
                <a:latin typeface="Arial"/>
              </a:rPr>
              <a:t>y</a:t>
            </a:r>
            <a:r>
              <a:rPr lang="en-US" sz="1598" b="1" i="0" spc="0" baseline="0" dirty="0">
                <a:latin typeface="Arial"/>
              </a:rPr>
              <a:t> </a:t>
            </a:r>
            <a:r>
              <a:rPr lang="en-US" sz="1598" b="1" i="0" spc="-50" baseline="0" dirty="0">
                <a:latin typeface="Arial"/>
              </a:rPr>
              <a:t>A</a:t>
            </a:r>
            <a:r>
              <a:rPr lang="en-US" sz="1598" b="1" i="0" spc="0" baseline="0" dirty="0">
                <a:latin typeface="Arial"/>
              </a:rPr>
              <a:t>dams Earle</a:t>
            </a:r>
            <a:r>
              <a:rPr lang="en-US" sz="1598" b="1" i="0" spc="-32" baseline="0" dirty="0">
                <a:latin typeface="Arial"/>
              </a:rPr>
              <a:t>y</a:t>
            </a:r>
            <a:r>
              <a:rPr lang="en-US" sz="1598" b="1" i="0" spc="0" baseline="0" dirty="0">
                <a:latin typeface="Arial"/>
              </a:rPr>
              <a:t>.</a:t>
            </a:r>
          </a:p>
        </p:txBody>
      </p:sp>
      <p:sp>
        <p:nvSpPr>
          <p:cNvPr id="497" name="Rectangle 497"/>
          <p:cNvSpPr/>
          <p:nvPr/>
        </p:nvSpPr>
        <p:spPr>
          <a:xfrm>
            <a:off x="991209" y="2868132"/>
            <a:ext cx="6374496" cy="2712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1370" baseline="0" dirty="0">
                <a:latin typeface="ArialMT"/>
              </a:rPr>
              <a:t>–</a:t>
            </a:r>
            <a:r>
              <a:rPr lang="en-US" sz="1596" b="0" i="0" spc="0" baseline="0" dirty="0">
                <a:latin typeface="Arial"/>
              </a:rPr>
              <a:t>It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as the onl</a:t>
            </a:r>
            <a:r>
              <a:rPr lang="en-US" sz="1596" b="0" i="0" spc="-16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 all-black,</a:t>
            </a:r>
            <a:r>
              <a:rPr lang="en-US" sz="1596" b="0" i="0" spc="-24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all-female battalion overseas during WWII. </a:t>
            </a:r>
          </a:p>
        </p:txBody>
      </p:sp>
      <p:sp>
        <p:nvSpPr>
          <p:cNvPr id="498" name="Rectangle 498"/>
          <p:cNvSpPr/>
          <p:nvPr/>
        </p:nvSpPr>
        <p:spPr>
          <a:xfrm>
            <a:off x="991209" y="3355812"/>
            <a:ext cx="7738477" cy="5150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1370" baseline="0" dirty="0">
                <a:latin typeface="ArialMT"/>
              </a:rPr>
              <a:t>–</a:t>
            </a:r>
            <a:r>
              <a:rPr lang="en-US" sz="1596" b="0" i="0" spc="0" baseline="0" dirty="0">
                <a:latin typeface="Arial"/>
              </a:rPr>
              <a:t>The group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as nicknamed </a:t>
            </a:r>
            <a:r>
              <a:rPr lang="en-US" sz="1596" b="0" i="1" spc="0" baseline="0" dirty="0">
                <a:latin typeface="Arial"/>
              </a:rPr>
              <a:t>"</a:t>
            </a:r>
            <a:r>
              <a:rPr lang="en-US" sz="1596" b="1" i="1" spc="0" baseline="0" dirty="0">
                <a:latin typeface="Arial"/>
              </a:rPr>
              <a:t>Six Triple Eight" </a:t>
            </a:r>
            <a:r>
              <a:rPr lang="en-US" sz="1596" b="0" i="0" spc="0" baseline="0" dirty="0">
                <a:latin typeface="Arial"/>
              </a:rPr>
              <a:t>and their motto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as </a:t>
            </a:r>
            <a:r>
              <a:rPr lang="en-US" sz="1596" b="1" i="1" spc="0" baseline="0" dirty="0">
                <a:latin typeface="Arial"/>
              </a:rPr>
              <a:t>"No mail, low </a:t>
            </a:r>
          </a:p>
          <a:p>
            <a:pPr marL="286791">
              <a:lnSpc>
                <a:spcPts val="1920"/>
              </a:lnSpc>
            </a:pPr>
            <a:r>
              <a:rPr lang="en-US" sz="1596" b="1" i="1" spc="0" baseline="0" dirty="0">
                <a:latin typeface="Arial"/>
              </a:rPr>
              <a:t>morale!</a:t>
            </a:r>
          </a:p>
        </p:txBody>
      </p:sp>
      <p:sp>
        <p:nvSpPr>
          <p:cNvPr id="499" name="Rectangle 499"/>
          <p:cNvSpPr/>
          <p:nvPr/>
        </p:nvSpPr>
        <p:spPr>
          <a:xfrm>
            <a:off x="991209" y="4086988"/>
            <a:ext cx="7738561" cy="5156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26287" algn="l"/>
                <a:tab pos="1097559" algn="l"/>
                <a:tab pos="1478559" algn="l"/>
                <a:tab pos="2109495" algn="l"/>
                <a:tab pos="2862732" algn="l"/>
                <a:tab pos="3176676" algn="l"/>
                <a:tab pos="3819804" algn="l"/>
                <a:tab pos="4507382" algn="l"/>
                <a:tab pos="4888382" algn="l"/>
                <a:tab pos="5552846" algn="l"/>
                <a:tab pos="6035954" algn="l"/>
                <a:tab pos="6938416" algn="l"/>
                <a:tab pos="7467244" algn="l"/>
              </a:tabLst>
            </a:pPr>
            <a:r>
              <a:rPr lang="en-US" sz="1598" b="0" i="0" spc="1369" baseline="0" dirty="0">
                <a:latin typeface="ArialMT"/>
              </a:rPr>
              <a:t>–</a:t>
            </a:r>
            <a:r>
              <a:rPr lang="en-US" sz="1598" b="0" i="0" spc="0" baseline="0" dirty="0">
                <a:latin typeface="Arial"/>
              </a:rPr>
              <a:t>Most 	of 	the 	6888</a:t>
            </a:r>
            <a:r>
              <a:rPr lang="en-US" sz="1621" b="0" i="0" spc="0" baseline="31293" dirty="0">
                <a:latin typeface="Arial"/>
              </a:rPr>
              <a:t>th 	</a:t>
            </a:r>
            <a:r>
              <a:rPr lang="en-US" sz="1598" b="0" i="0" spc="-12" baseline="0" dirty="0">
                <a:latin typeface="Arial"/>
              </a:rPr>
              <a:t>w</a:t>
            </a:r>
            <a:r>
              <a:rPr lang="en-US" sz="1598" b="0" i="0" spc="0" baseline="0" dirty="0">
                <a:latin typeface="Arial"/>
              </a:rPr>
              <a:t>orked 	as 	postal 	clerks, 	but 	others 	held 	posi</a:t>
            </a:r>
            <a:r>
              <a:rPr lang="en-US" sz="1598" b="0" i="0" spc="-13" baseline="0" dirty="0">
                <a:latin typeface="Arial"/>
              </a:rPr>
              <a:t>t</a:t>
            </a:r>
            <a:r>
              <a:rPr lang="en-US" sz="1598" b="0" i="0" spc="0" baseline="0" dirty="0">
                <a:latin typeface="Arial"/>
              </a:rPr>
              <a:t>ions 	such 	as </a:t>
            </a:r>
          </a:p>
          <a:p>
            <a:pPr marL="286791">
              <a:lnSpc>
                <a:spcPts val="1921"/>
              </a:lnSpc>
            </a:pPr>
            <a:r>
              <a:rPr lang="en-US" sz="1596" b="0" i="0" spc="0" baseline="0" dirty="0">
                <a:latin typeface="Arial"/>
              </a:rPr>
              <a:t>cooks, mechanics,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and support positions,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thus, making it</a:t>
            </a:r>
          </a:p>
        </p:txBody>
      </p:sp>
      <p:sp>
        <p:nvSpPr>
          <p:cNvPr id="500" name="Rectangle 500"/>
          <p:cNvSpPr/>
          <p:nvPr/>
        </p:nvSpPr>
        <p:spPr>
          <a:xfrm>
            <a:off x="991209" y="4575266"/>
            <a:ext cx="2083547" cy="2712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0" baseline="0" dirty="0">
                <a:latin typeface="Arial"/>
              </a:rPr>
              <a:t>     a self-sufficient unit.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14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" name="Freeform 150"/>
          <p:cNvSpPr/>
          <p:nvPr/>
        </p:nvSpPr>
        <p:spPr>
          <a:xfrm>
            <a:off x="457200" y="228537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Freeform 151"/>
          <p:cNvSpPr/>
          <p:nvPr/>
        </p:nvSpPr>
        <p:spPr>
          <a:xfrm>
            <a:off x="457200" y="228537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Freeform 152"/>
          <p:cNvSpPr/>
          <p:nvPr/>
        </p:nvSpPr>
        <p:spPr>
          <a:xfrm>
            <a:off x="457200" y="908749"/>
            <a:ext cx="8229600" cy="5674614"/>
          </a:xfrm>
          <a:custGeom>
            <a:avLst/>
            <a:gdLst/>
            <a:ahLst/>
            <a:cxnLst/>
            <a:rect l="0" t="0" r="0" b="0"/>
            <a:pathLst>
              <a:path w="8229600" h="5674614">
                <a:moveTo>
                  <a:pt x="0" y="5674614"/>
                </a:moveTo>
                <a:lnTo>
                  <a:pt x="8229600" y="5674614"/>
                </a:lnTo>
                <a:lnTo>
                  <a:pt x="8229600" y="0"/>
                </a:lnTo>
                <a:lnTo>
                  <a:pt x="0" y="0"/>
                </a:lnTo>
                <a:lnTo>
                  <a:pt x="0" y="5674614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Freeform 153"/>
          <p:cNvSpPr/>
          <p:nvPr/>
        </p:nvSpPr>
        <p:spPr>
          <a:xfrm>
            <a:off x="457200" y="908749"/>
            <a:ext cx="8229600" cy="5674614"/>
          </a:xfrm>
          <a:custGeom>
            <a:avLst/>
            <a:gdLst/>
            <a:ahLst/>
            <a:cxnLst/>
            <a:rect l="0" t="0" r="0" b="0"/>
            <a:pathLst>
              <a:path w="8229600" h="5674614">
                <a:moveTo>
                  <a:pt x="0" y="5674614"/>
                </a:moveTo>
                <a:lnTo>
                  <a:pt x="8229600" y="5674614"/>
                </a:lnTo>
                <a:lnTo>
                  <a:pt x="8229600" y="0"/>
                </a:lnTo>
                <a:lnTo>
                  <a:pt x="0" y="0"/>
                </a:lnTo>
                <a:lnTo>
                  <a:pt x="0" y="5674614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4" name="Picture 15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4079" y="2426843"/>
            <a:ext cx="2560320" cy="1840357"/>
          </a:xfrm>
          <a:prstGeom prst="rect">
            <a:avLst/>
          </a:prstGeom>
          <a:noFill/>
        </p:spPr>
      </p:pic>
      <p:sp>
        <p:nvSpPr>
          <p:cNvPr id="155" name="Freeform 155"/>
          <p:cNvSpPr/>
          <p:nvPr/>
        </p:nvSpPr>
        <p:spPr>
          <a:xfrm>
            <a:off x="5964554" y="2417318"/>
            <a:ext cx="2579371" cy="1859407"/>
          </a:xfrm>
          <a:custGeom>
            <a:avLst/>
            <a:gdLst/>
            <a:ahLst/>
            <a:cxnLst/>
            <a:rect l="0" t="0" r="0" b="0"/>
            <a:pathLst>
              <a:path w="2579371" h="1859407">
                <a:moveTo>
                  <a:pt x="0" y="1859407"/>
                </a:moveTo>
                <a:lnTo>
                  <a:pt x="2579371" y="1859407"/>
                </a:lnTo>
                <a:lnTo>
                  <a:pt x="2579371" y="0"/>
                </a:lnTo>
                <a:lnTo>
                  <a:pt x="0" y="0"/>
                </a:lnTo>
                <a:lnTo>
                  <a:pt x="0" y="1859407"/>
                </a:lnTo>
                <a:close/>
              </a:path>
            </a:pathLst>
          </a:custGeom>
          <a:noFill/>
          <a:ln w="1905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6" name="Picture 15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848" y="4495458"/>
            <a:ext cx="2408173" cy="1872995"/>
          </a:xfrm>
          <a:prstGeom prst="rect">
            <a:avLst/>
          </a:prstGeom>
          <a:noFill/>
        </p:spPr>
      </p:pic>
      <p:sp>
        <p:nvSpPr>
          <p:cNvPr id="157" name="Freeform 157"/>
          <p:cNvSpPr/>
          <p:nvPr/>
        </p:nvSpPr>
        <p:spPr>
          <a:xfrm>
            <a:off x="684085" y="4490695"/>
            <a:ext cx="2417699" cy="1882521"/>
          </a:xfrm>
          <a:custGeom>
            <a:avLst/>
            <a:gdLst/>
            <a:ahLst/>
            <a:cxnLst/>
            <a:rect l="0" t="0" r="0" b="0"/>
            <a:pathLst>
              <a:path w="2417699" h="1882521">
                <a:moveTo>
                  <a:pt x="0" y="1882521"/>
                </a:moveTo>
                <a:lnTo>
                  <a:pt x="2417699" y="1882521"/>
                </a:lnTo>
                <a:lnTo>
                  <a:pt x="2417699" y="0"/>
                </a:lnTo>
                <a:lnTo>
                  <a:pt x="0" y="0"/>
                </a:lnTo>
                <a:lnTo>
                  <a:pt x="0" y="1882521"/>
                </a:lnTo>
                <a:close/>
              </a:path>
            </a:pathLst>
          </a:custGeom>
          <a:noFill/>
          <a:ln w="952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8" name="Picture 15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4463034"/>
            <a:ext cx="2717926" cy="1937766"/>
          </a:xfrm>
          <a:prstGeom prst="rect">
            <a:avLst/>
          </a:prstGeom>
          <a:noFill/>
        </p:spPr>
      </p:pic>
      <p:sp>
        <p:nvSpPr>
          <p:cNvPr id="159" name="Freeform 159"/>
          <p:cNvSpPr/>
          <p:nvPr/>
        </p:nvSpPr>
        <p:spPr>
          <a:xfrm>
            <a:off x="3267075" y="4453509"/>
            <a:ext cx="2736976" cy="1956816"/>
          </a:xfrm>
          <a:custGeom>
            <a:avLst/>
            <a:gdLst/>
            <a:ahLst/>
            <a:cxnLst/>
            <a:rect l="0" t="0" r="0" b="0"/>
            <a:pathLst>
              <a:path w="2736976" h="1956816">
                <a:moveTo>
                  <a:pt x="0" y="1956816"/>
                </a:moveTo>
                <a:lnTo>
                  <a:pt x="2736976" y="1956816"/>
                </a:lnTo>
                <a:lnTo>
                  <a:pt x="2736976" y="0"/>
                </a:lnTo>
                <a:lnTo>
                  <a:pt x="0" y="0"/>
                </a:lnTo>
                <a:lnTo>
                  <a:pt x="0" y="1956816"/>
                </a:lnTo>
                <a:close/>
              </a:path>
            </a:pathLst>
          </a:custGeom>
          <a:noFill/>
          <a:ln w="1905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0" name="Picture 16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357" y="2426843"/>
            <a:ext cx="2599054" cy="1840357"/>
          </a:xfrm>
          <a:prstGeom prst="rect">
            <a:avLst/>
          </a:prstGeom>
          <a:noFill/>
        </p:spPr>
      </p:pic>
      <p:sp>
        <p:nvSpPr>
          <p:cNvPr id="161" name="Freeform 161"/>
          <p:cNvSpPr/>
          <p:nvPr/>
        </p:nvSpPr>
        <p:spPr>
          <a:xfrm>
            <a:off x="591832" y="2417318"/>
            <a:ext cx="2618105" cy="1859407"/>
          </a:xfrm>
          <a:custGeom>
            <a:avLst/>
            <a:gdLst/>
            <a:ahLst/>
            <a:cxnLst/>
            <a:rect l="0" t="0" r="0" b="0"/>
            <a:pathLst>
              <a:path w="2618105" h="1859407">
                <a:moveTo>
                  <a:pt x="0" y="1859407"/>
                </a:moveTo>
                <a:lnTo>
                  <a:pt x="2618105" y="1859407"/>
                </a:lnTo>
                <a:lnTo>
                  <a:pt x="2618105" y="0"/>
                </a:lnTo>
                <a:lnTo>
                  <a:pt x="0" y="0"/>
                </a:lnTo>
                <a:lnTo>
                  <a:pt x="0" y="1859407"/>
                </a:lnTo>
                <a:close/>
              </a:path>
            </a:pathLst>
          </a:custGeom>
          <a:noFill/>
          <a:ln w="1905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2" name="Picture 16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2131314"/>
            <a:ext cx="2909570" cy="2352929"/>
          </a:xfrm>
          <a:prstGeom prst="rect">
            <a:avLst/>
          </a:prstGeom>
          <a:noFill/>
        </p:spPr>
      </p:pic>
      <p:sp>
        <p:nvSpPr>
          <p:cNvPr id="163" name="Freeform 163"/>
          <p:cNvSpPr/>
          <p:nvPr/>
        </p:nvSpPr>
        <p:spPr>
          <a:xfrm>
            <a:off x="3190875" y="2121789"/>
            <a:ext cx="2928620" cy="2371979"/>
          </a:xfrm>
          <a:custGeom>
            <a:avLst/>
            <a:gdLst/>
            <a:ahLst/>
            <a:cxnLst/>
            <a:rect l="0" t="0" r="0" b="0"/>
            <a:pathLst>
              <a:path w="2928620" h="2371979">
                <a:moveTo>
                  <a:pt x="0" y="2371979"/>
                </a:moveTo>
                <a:lnTo>
                  <a:pt x="2928620" y="2371979"/>
                </a:lnTo>
                <a:lnTo>
                  <a:pt x="2928620" y="0"/>
                </a:lnTo>
                <a:lnTo>
                  <a:pt x="0" y="0"/>
                </a:lnTo>
                <a:lnTo>
                  <a:pt x="0" y="2371979"/>
                </a:lnTo>
                <a:close/>
              </a:path>
            </a:pathLst>
          </a:custGeom>
          <a:noFill/>
          <a:ln w="1905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4" name="Picture 16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4419550"/>
            <a:ext cx="2368295" cy="1937766"/>
          </a:xfrm>
          <a:prstGeom prst="rect">
            <a:avLst/>
          </a:prstGeom>
          <a:noFill/>
        </p:spPr>
      </p:pic>
      <p:sp>
        <p:nvSpPr>
          <p:cNvPr id="165" name="Freeform 165"/>
          <p:cNvSpPr/>
          <p:nvPr/>
        </p:nvSpPr>
        <p:spPr>
          <a:xfrm>
            <a:off x="6165850" y="4413200"/>
            <a:ext cx="2380995" cy="1950466"/>
          </a:xfrm>
          <a:custGeom>
            <a:avLst/>
            <a:gdLst/>
            <a:ahLst/>
            <a:cxnLst/>
            <a:rect l="0" t="0" r="0" b="0"/>
            <a:pathLst>
              <a:path w="2380995" h="1950466">
                <a:moveTo>
                  <a:pt x="0" y="1950466"/>
                </a:moveTo>
                <a:lnTo>
                  <a:pt x="2380995" y="1950466"/>
                </a:lnTo>
                <a:lnTo>
                  <a:pt x="2380995" y="0"/>
                </a:lnTo>
                <a:lnTo>
                  <a:pt x="0" y="0"/>
                </a:lnTo>
                <a:lnTo>
                  <a:pt x="0" y="1950466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" name="Rectangle 166"/>
          <p:cNvSpPr/>
          <p:nvPr/>
        </p:nvSpPr>
        <p:spPr>
          <a:xfrm>
            <a:off x="3379978" y="204485"/>
            <a:ext cx="2483513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0" spc="0" baseline="0" dirty="0">
                <a:latin typeface="Arial"/>
              </a:rPr>
              <a:t>TH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HISTOR</a:t>
            </a:r>
            <a:r>
              <a:rPr lang="en-US" sz="2795" b="1" i="0" spc="-12" baseline="0" dirty="0">
                <a:latin typeface="Arial"/>
              </a:rPr>
              <a:t>Y</a:t>
            </a:r>
            <a:r>
              <a:rPr lang="en-US" sz="2795" b="1" i="0" spc="0" baseline="0" dirty="0">
                <a:latin typeface="Arial"/>
              </a:rPr>
              <a:t> </a:t>
            </a:r>
          </a:p>
        </p:txBody>
      </p:sp>
      <p:sp>
        <p:nvSpPr>
          <p:cNvPr id="167" name="Rectangle 167"/>
          <p:cNvSpPr/>
          <p:nvPr/>
        </p:nvSpPr>
        <p:spPr>
          <a:xfrm>
            <a:off x="548640" y="914462"/>
            <a:ext cx="7994163" cy="6453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"/>
              </a:rPr>
              <a:t>•</a:t>
            </a:r>
            <a:r>
              <a:rPr lang="en-US" sz="2004" b="1" i="0" spc="0" baseline="0" dirty="0">
                <a:latin typeface="Arial"/>
              </a:rPr>
              <a:t>THE HISTORICAL</a:t>
            </a:r>
            <a:r>
              <a:rPr lang="en-US" sz="2004" b="1" i="0" spc="-13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ROOTS</a:t>
            </a:r>
            <a:r>
              <a:rPr lang="en-US" sz="2004" b="1" i="0" spc="-27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OF</a:t>
            </a:r>
            <a:r>
              <a:rPr lang="en-US" sz="2004" b="1" i="0" spc="-11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BLACK PEOPLE HAVE BEEN </a:t>
            </a:r>
          </a:p>
          <a:p>
            <a:pPr marL="342900">
              <a:lnSpc>
                <a:spcPts val="2400"/>
              </a:lnSpc>
            </a:pPr>
            <a:r>
              <a:rPr lang="en-US" sz="2006" b="1" i="0" spc="0" baseline="0" dirty="0">
                <a:latin typeface="Arial"/>
              </a:rPr>
              <a:t>ANCHORED</a:t>
            </a:r>
            <a:r>
              <a:rPr lang="en-US" sz="2006" b="1" i="0" spc="-27" baseline="0" dirty="0">
                <a:latin typeface="Arial"/>
              </a:rPr>
              <a:t> </a:t>
            </a:r>
            <a:r>
              <a:rPr lang="en-US" sz="2006" b="1" i="0" spc="0" baseline="0" dirty="0">
                <a:latin typeface="Arial"/>
              </a:rPr>
              <a:t>IN THE SOIL OF</a:t>
            </a:r>
            <a:r>
              <a:rPr lang="en-US" sz="2006" b="1" i="0" spc="-17" baseline="0" dirty="0">
                <a:latin typeface="Arial"/>
              </a:rPr>
              <a:t> </a:t>
            </a:r>
            <a:r>
              <a:rPr lang="en-US" sz="2006" b="1" i="0" spc="0" baseline="0" dirty="0">
                <a:latin typeface="Arial"/>
              </a:rPr>
              <a:t>AMERICA</a:t>
            </a:r>
            <a:r>
              <a:rPr lang="en-US" sz="2006" b="1" i="0" spc="-17" baseline="0" dirty="0">
                <a:latin typeface="Arial"/>
              </a:rPr>
              <a:t> </a:t>
            </a:r>
            <a:r>
              <a:rPr lang="en-US" sz="2006" b="1" i="0" spc="0" baseline="0" dirty="0">
                <a:latin typeface="Arial"/>
              </a:rPr>
              <a:t>FOR</a:t>
            </a:r>
            <a:r>
              <a:rPr lang="en-US" sz="2006" b="1" i="0" spc="-17" baseline="0" dirty="0">
                <a:latin typeface="Arial"/>
              </a:rPr>
              <a:t> </a:t>
            </a:r>
            <a:r>
              <a:rPr lang="en-US" sz="2006" b="1" i="0" spc="0" baseline="0" dirty="0">
                <a:latin typeface="Arial"/>
              </a:rPr>
              <a:t>OVER</a:t>
            </a:r>
            <a:r>
              <a:rPr lang="en-US" sz="2006" b="1" i="0" spc="-11" baseline="0" dirty="0">
                <a:latin typeface="Arial"/>
              </a:rPr>
              <a:t> </a:t>
            </a:r>
            <a:r>
              <a:rPr lang="en-US" sz="2006" b="1" i="0" spc="0" baseline="0" dirty="0">
                <a:latin typeface="Arial"/>
              </a:rPr>
              <a:t>250</a:t>
            </a:r>
            <a:r>
              <a:rPr lang="en-US" sz="2006" b="1" i="0" spc="-17" baseline="0" dirty="0">
                <a:latin typeface="Arial"/>
              </a:rPr>
              <a:t> </a:t>
            </a:r>
            <a:r>
              <a:rPr lang="en-US" sz="2006" b="1" i="0" spc="0" baseline="0" dirty="0">
                <a:latin typeface="Arial"/>
              </a:rPr>
              <a:t>YEARS!</a:t>
            </a:r>
          </a:p>
        </p:txBody>
      </p:sp>
      <p:sp>
        <p:nvSpPr>
          <p:cNvPr id="168" name="Rectangle 168"/>
          <p:cNvSpPr/>
          <p:nvPr/>
        </p:nvSpPr>
        <p:spPr>
          <a:xfrm>
            <a:off x="1006144" y="1582765"/>
            <a:ext cx="7343993" cy="5150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1368" baseline="0" dirty="0">
                <a:latin typeface="Arial"/>
              </a:rPr>
              <a:t>–</a:t>
            </a:r>
            <a:r>
              <a:rPr lang="en-US" sz="1596" b="0" i="0" spc="0" baseline="0" dirty="0">
                <a:latin typeface="Arial"/>
              </a:rPr>
              <a:t>Their blood, s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eat, and tears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ere drenched on the battlefields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in ever</a:t>
            </a:r>
            <a:r>
              <a:rPr lang="en-US" sz="1596" b="0" i="0" spc="-21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 major </a:t>
            </a:r>
          </a:p>
          <a:p>
            <a:pPr marL="286461">
              <a:lnSpc>
                <a:spcPts val="1919"/>
              </a:lnSpc>
            </a:pPr>
            <a:r>
              <a:rPr lang="en-US" sz="1596" b="0" i="0" spc="0" baseline="0" dirty="0">
                <a:latin typeface="Arial"/>
              </a:rPr>
              <a:t>conflict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since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the American Revolution. </a:t>
            </a:r>
          </a:p>
        </p:txBody>
      </p:sp>
      <p:sp>
        <p:nvSpPr>
          <p:cNvPr id="169" name="Rectangle 169"/>
          <p:cNvSpPr/>
          <p:nvPr/>
        </p:nvSpPr>
        <p:spPr>
          <a:xfrm>
            <a:off x="777239" y="2144599"/>
            <a:ext cx="4785842" cy="5961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896235"/>
            <a:r>
              <a:rPr lang="en-US" sz="1800" b="1" i="0" spc="0" baseline="0" dirty="0">
                <a:solidFill>
                  <a:srgbClr val="FF0000"/>
                </a:solidFill>
                <a:latin typeface="Arial"/>
              </a:rPr>
              <a:t>Boston Massacre</a:t>
            </a:r>
          </a:p>
          <a:p>
            <a:pPr marL="0">
              <a:lnSpc>
                <a:spcPts val="2285"/>
              </a:lnSpc>
              <a:tabLst>
                <a:tab pos="2896235" algn="l"/>
              </a:tabLst>
            </a:pPr>
            <a:r>
              <a:rPr lang="en-US" sz="1818" b="1" i="0" spc="-41" baseline="-21000" dirty="0">
                <a:latin typeface="Arial"/>
              </a:rPr>
              <a:t>W</a:t>
            </a:r>
            <a:r>
              <a:rPr lang="en-US" sz="1818" b="1" i="0" spc="0" baseline="-21000" dirty="0">
                <a:latin typeface="Arial"/>
              </a:rPr>
              <a:t>ar of 1812</a:t>
            </a:r>
            <a:r>
              <a:rPr lang="en-US" sz="1818" b="0" i="0" spc="0" baseline="-21000" dirty="0">
                <a:latin typeface="Arial"/>
              </a:rPr>
              <a:t> 	</a:t>
            </a:r>
            <a:r>
              <a:rPr lang="en-US" sz="1800" b="1" i="0" spc="0" baseline="0" dirty="0">
                <a:solidFill>
                  <a:srgbClr val="FF0000"/>
                </a:solidFill>
                <a:latin typeface="Arial"/>
              </a:rPr>
              <a:t>March 5, 1770</a:t>
            </a:r>
          </a:p>
        </p:txBody>
      </p:sp>
      <p:sp>
        <p:nvSpPr>
          <p:cNvPr id="170" name="Rectangle 170"/>
          <p:cNvSpPr/>
          <p:nvPr/>
        </p:nvSpPr>
        <p:spPr>
          <a:xfrm>
            <a:off x="6340728" y="4518330"/>
            <a:ext cx="883005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1" i="0" spc="-17" baseline="0" dirty="0">
                <a:latin typeface="Arial"/>
              </a:rPr>
              <a:t>W</a:t>
            </a:r>
            <a:r>
              <a:rPr lang="en-US" sz="1200" b="1" i="0" spc="0" baseline="0" dirty="0">
                <a:latin typeface="Arial"/>
              </a:rPr>
              <a:t>orld </a:t>
            </a:r>
            <a:r>
              <a:rPr lang="en-US" sz="1200" b="1" i="0" spc="-41" baseline="0" dirty="0">
                <a:latin typeface="Arial"/>
              </a:rPr>
              <a:t>W</a:t>
            </a:r>
            <a:r>
              <a:rPr lang="en-US" sz="1200" b="1" i="0" spc="0" baseline="0" dirty="0">
                <a:latin typeface="Arial"/>
              </a:rPr>
              <a:t>ar II</a:t>
            </a:r>
          </a:p>
        </p:txBody>
      </p:sp>
      <p:sp>
        <p:nvSpPr>
          <p:cNvPr id="171" name="Rectangle 171"/>
          <p:cNvSpPr/>
          <p:nvPr/>
        </p:nvSpPr>
        <p:spPr>
          <a:xfrm>
            <a:off x="853439" y="4622343"/>
            <a:ext cx="4365320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567305" algn="l"/>
              </a:tabLst>
            </a:pPr>
            <a:r>
              <a:rPr lang="en-US" sz="1200" b="1" i="0" spc="-15" baseline="0" dirty="0">
                <a:latin typeface="Arial"/>
              </a:rPr>
              <a:t>W</a:t>
            </a:r>
            <a:r>
              <a:rPr lang="en-US" sz="1200" b="1" i="0" spc="0" baseline="0" dirty="0">
                <a:latin typeface="Arial"/>
              </a:rPr>
              <a:t>orld </a:t>
            </a:r>
            <a:r>
              <a:rPr lang="en-US" sz="1200" b="1" i="0" spc="-39" baseline="0" dirty="0">
                <a:latin typeface="Arial"/>
              </a:rPr>
              <a:t>W</a:t>
            </a:r>
            <a:r>
              <a:rPr lang="en-US" sz="1200" b="1" i="0" spc="0" baseline="0" dirty="0">
                <a:latin typeface="Arial"/>
              </a:rPr>
              <a:t>ar I 	Charge up San</a:t>
            </a:r>
            <a:r>
              <a:rPr lang="en-US" sz="1200" b="1" i="0" spc="-11" baseline="0" dirty="0">
                <a:latin typeface="Arial"/>
              </a:rPr>
              <a:t> </a:t>
            </a:r>
            <a:r>
              <a:rPr lang="en-US" sz="1200" b="1" i="0" spc="0" baseline="0" dirty="0">
                <a:latin typeface="Arial"/>
              </a:rPr>
              <a:t>Juan Hill</a:t>
            </a:r>
            <a:r>
              <a:rPr lang="en-US" sz="1200" b="0" i="0" spc="0" baseline="0" dirty="0">
                <a:latin typeface="Arial"/>
              </a:rPr>
              <a:t> </a:t>
            </a:r>
          </a:p>
        </p:txBody>
      </p:sp>
      <p:sp>
        <p:nvSpPr>
          <p:cNvPr id="172" name="Rectangle 172"/>
          <p:cNvSpPr/>
          <p:nvPr/>
        </p:nvSpPr>
        <p:spPr>
          <a:xfrm>
            <a:off x="6340728" y="2536876"/>
            <a:ext cx="1004773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1" i="0" spc="0" baseline="0" dirty="0">
                <a:latin typeface="Arial"/>
              </a:rPr>
              <a:t>The Ci</a:t>
            </a:r>
            <a:r>
              <a:rPr lang="en-US" sz="1200" b="1" i="0" spc="-20" baseline="0" dirty="0">
                <a:latin typeface="Arial"/>
              </a:rPr>
              <a:t>v</a:t>
            </a:r>
            <a:r>
              <a:rPr lang="en-US" sz="1200" b="1" i="0" spc="0" baseline="0" dirty="0">
                <a:latin typeface="Arial"/>
              </a:rPr>
              <a:t>il </a:t>
            </a:r>
            <a:r>
              <a:rPr lang="en-US" sz="1200" b="1" i="0" spc="-41" baseline="0" dirty="0">
                <a:latin typeface="Arial"/>
              </a:rPr>
              <a:t>W</a:t>
            </a:r>
            <a:r>
              <a:rPr lang="en-US" sz="1200" b="1" i="0" spc="0" baseline="0" dirty="0">
                <a:latin typeface="Arial"/>
              </a:rPr>
              <a:t>ar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Freeform 501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" name="Freeform 502"/>
          <p:cNvSpPr/>
          <p:nvPr/>
        </p:nvSpPr>
        <p:spPr>
          <a:xfrm>
            <a:off x="442544" y="1524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" name="Freeform 503"/>
          <p:cNvSpPr/>
          <p:nvPr/>
        </p:nvSpPr>
        <p:spPr>
          <a:xfrm>
            <a:off x="442544" y="1524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" name="Freeform 504"/>
          <p:cNvSpPr/>
          <p:nvPr/>
        </p:nvSpPr>
        <p:spPr>
          <a:xfrm>
            <a:off x="442544" y="914400"/>
            <a:ext cx="8320405" cy="5791200"/>
          </a:xfrm>
          <a:custGeom>
            <a:avLst/>
            <a:gdLst/>
            <a:ahLst/>
            <a:cxnLst/>
            <a:rect l="0" t="0" r="0" b="0"/>
            <a:pathLst>
              <a:path w="8320405" h="5791200">
                <a:moveTo>
                  <a:pt x="0" y="5791200"/>
                </a:moveTo>
                <a:lnTo>
                  <a:pt x="8320405" y="5791200"/>
                </a:lnTo>
                <a:lnTo>
                  <a:pt x="8320405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" name="Freeform 505"/>
          <p:cNvSpPr/>
          <p:nvPr/>
        </p:nvSpPr>
        <p:spPr>
          <a:xfrm>
            <a:off x="442544" y="914400"/>
            <a:ext cx="8320405" cy="5791200"/>
          </a:xfrm>
          <a:custGeom>
            <a:avLst/>
            <a:gdLst/>
            <a:ahLst/>
            <a:cxnLst/>
            <a:rect l="0" t="0" r="0" b="0"/>
            <a:pathLst>
              <a:path w="8320405" h="5791200">
                <a:moveTo>
                  <a:pt x="0" y="5791200"/>
                </a:moveTo>
                <a:lnTo>
                  <a:pt x="8320405" y="5791200"/>
                </a:lnTo>
                <a:lnTo>
                  <a:pt x="8320405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6" name="Picture 50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3533" y="5257800"/>
            <a:ext cx="2130679" cy="1343660"/>
          </a:xfrm>
          <a:prstGeom prst="rect">
            <a:avLst/>
          </a:prstGeom>
          <a:noFill/>
        </p:spPr>
      </p:pic>
      <p:sp>
        <p:nvSpPr>
          <p:cNvPr id="507" name="Freeform 507"/>
          <p:cNvSpPr/>
          <p:nvPr/>
        </p:nvSpPr>
        <p:spPr>
          <a:xfrm>
            <a:off x="987183" y="5251450"/>
            <a:ext cx="2143379" cy="1356360"/>
          </a:xfrm>
          <a:custGeom>
            <a:avLst/>
            <a:gdLst/>
            <a:ahLst/>
            <a:cxnLst/>
            <a:rect l="0" t="0" r="0" b="0"/>
            <a:pathLst>
              <a:path w="2143379" h="1356360">
                <a:moveTo>
                  <a:pt x="0" y="1356360"/>
                </a:moveTo>
                <a:lnTo>
                  <a:pt x="2143379" y="1356360"/>
                </a:lnTo>
                <a:lnTo>
                  <a:pt x="2143379" y="0"/>
                </a:lnTo>
                <a:lnTo>
                  <a:pt x="0" y="0"/>
                </a:lnTo>
                <a:lnTo>
                  <a:pt x="0" y="1356360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8" name="Picture 50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5257800"/>
            <a:ext cx="2649473" cy="1371600"/>
          </a:xfrm>
          <a:prstGeom prst="rect">
            <a:avLst/>
          </a:prstGeom>
          <a:noFill/>
        </p:spPr>
      </p:pic>
      <p:sp>
        <p:nvSpPr>
          <p:cNvPr id="509" name="Freeform 509"/>
          <p:cNvSpPr/>
          <p:nvPr/>
        </p:nvSpPr>
        <p:spPr>
          <a:xfrm>
            <a:off x="3651250" y="5251450"/>
            <a:ext cx="2662173" cy="1384300"/>
          </a:xfrm>
          <a:custGeom>
            <a:avLst/>
            <a:gdLst/>
            <a:ahLst/>
            <a:cxnLst/>
            <a:rect l="0" t="0" r="0" b="0"/>
            <a:pathLst>
              <a:path w="2662173" h="1384300">
                <a:moveTo>
                  <a:pt x="0" y="1384300"/>
                </a:moveTo>
                <a:lnTo>
                  <a:pt x="2662173" y="1384300"/>
                </a:lnTo>
                <a:lnTo>
                  <a:pt x="2662173" y="0"/>
                </a:lnTo>
                <a:lnTo>
                  <a:pt x="0" y="0"/>
                </a:lnTo>
                <a:lnTo>
                  <a:pt x="0" y="1384300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0" name="Picture 45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272" y="228562"/>
            <a:ext cx="457339" cy="453682"/>
          </a:xfrm>
          <a:prstGeom prst="rect">
            <a:avLst/>
          </a:prstGeom>
          <a:noFill/>
        </p:spPr>
      </p:pic>
      <p:pic>
        <p:nvPicPr>
          <p:cNvPr id="511" name="Picture 45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562"/>
            <a:ext cx="457200" cy="453682"/>
          </a:xfrm>
          <a:prstGeom prst="rect">
            <a:avLst/>
          </a:prstGeom>
          <a:noFill/>
        </p:spPr>
      </p:pic>
      <p:pic>
        <p:nvPicPr>
          <p:cNvPr id="512" name="Picture 5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7999" y="5101226"/>
            <a:ext cx="1130677" cy="1528082"/>
          </a:xfrm>
          <a:prstGeom prst="rect">
            <a:avLst/>
          </a:prstGeom>
          <a:noFill/>
          <a:effectDag name="">
            <a:xfrm kx="1"/>
          </a:effectDag>
        </p:spPr>
      </p:pic>
      <p:sp>
        <p:nvSpPr>
          <p:cNvPr id="513" name="Rectangle 513"/>
          <p:cNvSpPr/>
          <p:nvPr/>
        </p:nvSpPr>
        <p:spPr>
          <a:xfrm>
            <a:off x="2075052" y="188901"/>
            <a:ext cx="5054453" cy="4755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8" b="1" i="0" spc="0" baseline="0" dirty="0">
                <a:latin typeface="Arial"/>
              </a:rPr>
              <a:t>UNS</a:t>
            </a:r>
            <a:r>
              <a:rPr lang="en-US" sz="2798" b="1" i="0" spc="-12" baseline="0" dirty="0">
                <a:latin typeface="Arial"/>
              </a:rPr>
              <a:t>U</a:t>
            </a:r>
            <a:r>
              <a:rPr lang="en-US" sz="2798" b="1" i="0" spc="0" baseline="0" dirty="0">
                <a:latin typeface="Arial"/>
              </a:rPr>
              <a:t>NG H</a:t>
            </a:r>
            <a:r>
              <a:rPr lang="en-US" sz="2798" b="1" i="0" spc="-12" baseline="0" dirty="0">
                <a:latin typeface="Arial"/>
              </a:rPr>
              <a:t>E</a:t>
            </a:r>
            <a:r>
              <a:rPr lang="en-US" sz="2798" b="1" i="0" spc="0" baseline="0" dirty="0">
                <a:latin typeface="Arial"/>
              </a:rPr>
              <a:t>ROINES O</a:t>
            </a:r>
            <a:r>
              <a:rPr lang="en-US" sz="2798" b="1" i="0" spc="-12" baseline="0" dirty="0">
                <a:latin typeface="Arial"/>
              </a:rPr>
              <a:t>F</a:t>
            </a:r>
            <a:r>
              <a:rPr lang="en-US" sz="2798" b="1" i="0" spc="0" baseline="0" dirty="0">
                <a:latin typeface="Arial"/>
              </a:rPr>
              <a:t> WWII</a:t>
            </a:r>
          </a:p>
        </p:txBody>
      </p:sp>
      <p:sp>
        <p:nvSpPr>
          <p:cNvPr id="514" name="Rectangle 514"/>
          <p:cNvSpPr/>
          <p:nvPr/>
        </p:nvSpPr>
        <p:spPr>
          <a:xfrm>
            <a:off x="534009" y="920177"/>
            <a:ext cx="3392923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PROVING</a:t>
            </a:r>
            <a:r>
              <a:rPr lang="en-US" sz="2004" b="1" i="0" spc="-19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THEMSELV</a:t>
            </a:r>
            <a:r>
              <a:rPr lang="en-US" sz="2004" b="1" i="0" spc="-11" baseline="0" dirty="0">
                <a:latin typeface="Arial"/>
              </a:rPr>
              <a:t>E</a:t>
            </a:r>
            <a:r>
              <a:rPr lang="en-US" sz="2004" b="1" i="0" spc="0" baseline="0" dirty="0">
                <a:latin typeface="Arial"/>
              </a:rPr>
              <a:t>S:</a:t>
            </a:r>
          </a:p>
        </p:txBody>
      </p:sp>
      <p:sp>
        <p:nvSpPr>
          <p:cNvPr id="515" name="Rectangle 515"/>
          <p:cNvSpPr/>
          <p:nvPr/>
        </p:nvSpPr>
        <p:spPr>
          <a:xfrm>
            <a:off x="991209" y="1387058"/>
            <a:ext cx="7738561" cy="10031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0" i="0" spc="0" baseline="0" dirty="0">
                <a:latin typeface="Arial"/>
              </a:rPr>
              <a:t>-  </a:t>
            </a:r>
            <a:r>
              <a:rPr lang="en-US" sz="1596" b="0" i="0" spc="0" baseline="0" dirty="0">
                <a:latin typeface="Arial"/>
              </a:rPr>
              <a:t>Early in the operation, a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hite general attempted to send a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hite officer </a:t>
            </a:r>
            <a:r>
              <a:rPr lang="en-US" sz="1596" b="0" i="0" spc="-12" baseline="0" dirty="0">
                <a:latin typeface="Arial"/>
              </a:rPr>
              <a:t>t</a:t>
            </a:r>
            <a:r>
              <a:rPr lang="en-US" sz="1596" b="0" i="0" spc="0" baseline="0" dirty="0">
                <a:latin typeface="Arial"/>
              </a:rPr>
              <a:t>o </a:t>
            </a:r>
            <a:r>
              <a:rPr lang="en-US" sz="1596" b="0" i="1" spc="0" baseline="0" dirty="0">
                <a:latin typeface="Arial"/>
              </a:rPr>
              <a:t>"</a:t>
            </a:r>
            <a:r>
              <a:rPr lang="en-US" sz="1596" b="0" i="1" spc="-15" baseline="0" dirty="0">
                <a:latin typeface="Arial"/>
              </a:rPr>
              <a:t>t</a:t>
            </a:r>
            <a:r>
              <a:rPr lang="en-US" sz="1596" b="0" i="1" spc="-12" baseline="0" dirty="0">
                <a:latin typeface="Arial"/>
              </a:rPr>
              <a:t>e</a:t>
            </a:r>
            <a:r>
              <a:rPr lang="en-US" sz="1596" b="0" i="1" spc="0" baseline="0" dirty="0">
                <a:latin typeface="Arial"/>
              </a:rPr>
              <a:t>ll </a:t>
            </a:r>
            <a:r>
              <a:rPr lang="en-US" sz="1596" b="0" i="1" spc="-12" baseline="0" dirty="0">
                <a:latin typeface="Arial"/>
              </a:rPr>
              <a:t>th</a:t>
            </a:r>
            <a:r>
              <a:rPr lang="en-US" sz="1596" b="0" i="1" spc="0" baseline="0" dirty="0">
                <a:latin typeface="Arial"/>
              </a:rPr>
              <a:t>em </a:t>
            </a:r>
          </a:p>
          <a:p>
            <a:pPr marL="0">
              <a:lnSpc>
                <a:spcPts val="1920"/>
              </a:lnSpc>
              <a:tabLst>
                <a:tab pos="462051" algn="l"/>
                <a:tab pos="721131" algn="l"/>
                <a:tab pos="1038123" algn="l"/>
                <a:tab pos="1231671" algn="l"/>
                <a:tab pos="1844319" algn="l"/>
                <a:tab pos="2218080" algn="l"/>
                <a:tab pos="3382416" algn="l"/>
                <a:tab pos="4049928" algn="l"/>
                <a:tab pos="5155082" algn="l"/>
                <a:tab pos="5671718" algn="l"/>
                <a:tab pos="6191402" algn="l"/>
                <a:tab pos="6575704" algn="l"/>
                <a:tab pos="7139584" algn="l"/>
              </a:tabLst>
            </a:pPr>
            <a:r>
              <a:rPr lang="en-US" sz="1596" b="0" i="1" spc="0" baseline="0" dirty="0">
                <a:latin typeface="Arial"/>
              </a:rPr>
              <a:t>how 	to 	do 	it 	right," 	</a:t>
            </a:r>
            <a:r>
              <a:rPr lang="en-US" sz="1596" b="0" i="0" spc="0" baseline="0" dirty="0">
                <a:latin typeface="Arial"/>
              </a:rPr>
              <a:t>but 	commander 	Earley 	responded, 	</a:t>
            </a:r>
            <a:r>
              <a:rPr lang="en-US" sz="1596" b="1" i="1" spc="0" baseline="0" dirty="0">
                <a:latin typeface="Arial"/>
              </a:rPr>
              <a:t>"Sir, 	over 	my 	dead 	body, </a:t>
            </a:r>
          </a:p>
          <a:p>
            <a:pPr marL="0">
              <a:lnSpc>
                <a:spcPts val="1920"/>
              </a:lnSpc>
              <a:tabLst>
                <a:tab pos="521487" algn="l"/>
                <a:tab pos="977163" algn="l"/>
                <a:tab pos="1853463" algn="l"/>
                <a:tab pos="2661564" algn="l"/>
                <a:tab pos="3196488" algn="l"/>
                <a:tab pos="3662832" algn="l"/>
                <a:tab pos="4650638" algn="l"/>
                <a:tab pos="4928006" algn="l"/>
                <a:tab pos="5260238" algn="l"/>
                <a:tab pos="5481218" algn="l"/>
                <a:tab pos="6472072" algn="l"/>
                <a:tab pos="6952133" algn="l"/>
                <a:tab pos="7217309" algn="l"/>
              </a:tabLst>
            </a:pPr>
            <a:r>
              <a:rPr lang="en-US" sz="1598" b="1" i="1" spc="0" baseline="0" dirty="0">
                <a:latin typeface="Arial"/>
              </a:rPr>
              <a:t>sir!"</a:t>
            </a:r>
            <a:r>
              <a:rPr lang="en-US" sz="1598" b="0" i="0" spc="0" baseline="0" dirty="0">
                <a:latin typeface="Arial"/>
              </a:rPr>
              <a:t> 	The 	battalion 	finished 	</a:t>
            </a:r>
            <a:r>
              <a:rPr lang="en-US" sz="1598" b="0" i="0" spc="-15" baseline="0" dirty="0">
                <a:latin typeface="Arial"/>
              </a:rPr>
              <a:t>w</a:t>
            </a:r>
            <a:r>
              <a:rPr lang="en-US" sz="1598" b="0" i="0" spc="0" baseline="0" dirty="0">
                <a:latin typeface="Arial"/>
              </a:rPr>
              <a:t>hat 	</a:t>
            </a:r>
            <a:r>
              <a:rPr lang="en-US" sz="1598" b="0" i="0" spc="-15" baseline="0" dirty="0">
                <a:latin typeface="Arial"/>
              </a:rPr>
              <a:t>w</a:t>
            </a:r>
            <a:r>
              <a:rPr lang="en-US" sz="1598" b="0" i="0" spc="0" baseline="0" dirty="0">
                <a:latin typeface="Arial"/>
              </a:rPr>
              <a:t>as 	supposed 	to 	be 	a 	six-month 	task 	in 	three </a:t>
            </a:r>
          </a:p>
          <a:p>
            <a:pPr marL="0">
              <a:lnSpc>
                <a:spcPts val="1922"/>
              </a:lnSpc>
            </a:pPr>
            <a:r>
              <a:rPr lang="en-US" sz="1596" b="0" i="0" spc="0" baseline="0" dirty="0">
                <a:latin typeface="Arial"/>
              </a:rPr>
              <a:t>months in Ma</a:t>
            </a:r>
            <a:r>
              <a:rPr lang="en-US" sz="1596" b="0" i="0" spc="-15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 1945!</a:t>
            </a:r>
          </a:p>
        </p:txBody>
      </p:sp>
      <p:sp>
        <p:nvSpPr>
          <p:cNvPr id="516" name="Rectangle 516"/>
          <p:cNvSpPr/>
          <p:nvPr/>
        </p:nvSpPr>
        <p:spPr>
          <a:xfrm>
            <a:off x="991209" y="2515199"/>
            <a:ext cx="7738477" cy="5150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0" baseline="0" dirty="0">
                <a:latin typeface="Arial"/>
              </a:rPr>
              <a:t> - They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ere then moved to France to perform a similar task of moving mail that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as </a:t>
            </a:r>
          </a:p>
          <a:p>
            <a:pPr marL="0">
              <a:lnSpc>
                <a:spcPts val="1920"/>
              </a:lnSpc>
            </a:pPr>
            <a:r>
              <a:rPr lang="en-US" sz="1596" b="0" i="0" spc="0" baseline="0" dirty="0">
                <a:latin typeface="Arial"/>
              </a:rPr>
              <a:t>backlogged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for three </a:t>
            </a:r>
            <a:r>
              <a:rPr lang="en-US" sz="1596" b="0" i="0" spc="-18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ears.</a:t>
            </a:r>
          </a:p>
        </p:txBody>
      </p:sp>
      <p:sp>
        <p:nvSpPr>
          <p:cNvPr id="517" name="Rectangle 517"/>
          <p:cNvSpPr/>
          <p:nvPr/>
        </p:nvSpPr>
        <p:spPr>
          <a:xfrm>
            <a:off x="991209" y="3155279"/>
            <a:ext cx="7738477" cy="5150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04520" algn="l"/>
                <a:tab pos="815619" algn="l"/>
                <a:tab pos="1178331" algn="l"/>
                <a:tab pos="1585239" algn="l"/>
                <a:tab pos="2024151" algn="l"/>
                <a:tab pos="2557932" algn="l"/>
                <a:tab pos="2920644" algn="l"/>
                <a:tab pos="3329076" algn="l"/>
                <a:tab pos="4165752" algn="l"/>
                <a:tab pos="4415942" algn="l"/>
                <a:tab pos="4778654" algn="l"/>
                <a:tab pos="5444642" algn="l"/>
                <a:tab pos="6099962" algn="l"/>
                <a:tab pos="6337960" algn="l"/>
                <a:tab pos="7229500" algn="l"/>
              </a:tabLst>
            </a:pPr>
            <a:r>
              <a:rPr lang="en-US" sz="1596" b="0" i="0" spc="0" baseline="0" dirty="0">
                <a:latin typeface="Arial"/>
              </a:rPr>
              <a:t> - 	When 	the 	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ar 	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as 	over, 	the 	unit 	returned 	to 	the 	United 	States 	in 	February 	1946 </a:t>
            </a:r>
          </a:p>
          <a:p>
            <a:pPr marL="0">
              <a:lnSpc>
                <a:spcPts val="1919"/>
              </a:lnSpc>
            </a:pPr>
            <a:r>
              <a:rPr lang="en-US" sz="1596" b="0" i="0" spc="0" baseline="0" dirty="0">
                <a:latin typeface="Arial"/>
              </a:rPr>
              <a:t>and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as disbanded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at Fort Dix, Ne</a:t>
            </a:r>
            <a:r>
              <a:rPr lang="en-US" sz="1596" b="0" i="0" spc="-12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 Jerse</a:t>
            </a:r>
            <a:r>
              <a:rPr lang="en-US" sz="1596" b="0" i="0" spc="-14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.</a:t>
            </a:r>
          </a:p>
        </p:txBody>
      </p:sp>
      <p:sp>
        <p:nvSpPr>
          <p:cNvPr id="518" name="Rectangle 518"/>
          <p:cNvSpPr/>
          <p:nvPr/>
        </p:nvSpPr>
        <p:spPr>
          <a:xfrm>
            <a:off x="991209" y="3795613"/>
            <a:ext cx="7738477" cy="7588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39572" algn="l"/>
                <a:tab pos="884199" algn="l"/>
                <a:tab pos="1437411" algn="l"/>
                <a:tab pos="2015007" algn="l"/>
                <a:tab pos="2288184" algn="l"/>
                <a:tab pos="2628036" algn="l"/>
                <a:tab pos="3495192" algn="l"/>
                <a:tab pos="3947820" algn="l"/>
                <a:tab pos="4627778" algn="l"/>
                <a:tab pos="4900574" algn="l"/>
                <a:tab pos="5702198" algn="l"/>
                <a:tab pos="6641236" algn="l"/>
                <a:tab pos="7455052" algn="l"/>
              </a:tabLst>
            </a:pPr>
            <a:r>
              <a:rPr lang="en-US" sz="1596" b="0" i="0" spc="0" baseline="0" dirty="0">
                <a:latin typeface="Arial"/>
              </a:rPr>
              <a:t> - 	Three 	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ere 	killed 	in 	an 	acci</a:t>
            </a:r>
            <a:r>
              <a:rPr lang="en-US" sz="1596" b="0" i="0" spc="-12" baseline="0" dirty="0">
                <a:latin typeface="Arial"/>
              </a:rPr>
              <a:t>d</a:t>
            </a:r>
            <a:r>
              <a:rPr lang="en-US" sz="1596" b="0" i="0" spc="0" baseline="0" dirty="0">
                <a:latin typeface="Arial"/>
              </a:rPr>
              <a:t>ent 	and 	buried 	in 	France: 	Sergeant 	Dolores 	M. </a:t>
            </a:r>
          </a:p>
          <a:p>
            <a:pPr marL="0">
              <a:lnSpc>
                <a:spcPts val="1920"/>
              </a:lnSpc>
              <a:tabLst>
                <a:tab pos="875055" algn="l"/>
                <a:tab pos="1640103" algn="l"/>
                <a:tab pos="2167407" algn="l"/>
                <a:tab pos="2807868" algn="l"/>
                <a:tab pos="3391560" algn="l"/>
                <a:tab pos="3682644" algn="l"/>
                <a:tab pos="4493666" algn="l"/>
                <a:tab pos="4963058" algn="l"/>
                <a:tab pos="5726582" algn="l"/>
                <a:tab pos="6253886" algn="l"/>
                <a:tab pos="6894221" algn="l"/>
                <a:tab pos="7479436" algn="l"/>
              </a:tabLst>
            </a:pPr>
            <a:r>
              <a:rPr lang="en-US" sz="1596" b="0" i="0" spc="0" baseline="0" dirty="0">
                <a:latin typeface="Arial"/>
              </a:rPr>
              <a:t>Bro</a:t>
            </a:r>
            <a:r>
              <a:rPr lang="en-US" sz="1596" b="0" i="0" spc="-12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ne, 	Private 	First 	Class 	Mary 	J. 	Barlow, 	and 	Private 	First 	Class 	Mary 	H. </a:t>
            </a:r>
          </a:p>
          <a:p>
            <a:pPr marL="0">
              <a:lnSpc>
                <a:spcPts val="1919"/>
              </a:lnSpc>
            </a:pPr>
            <a:r>
              <a:rPr lang="en-US" sz="1596" b="0" i="0" spc="0" baseline="0" dirty="0">
                <a:latin typeface="Arial"/>
              </a:rPr>
              <a:t>Bankston.</a:t>
            </a:r>
          </a:p>
        </p:txBody>
      </p:sp>
      <p:sp>
        <p:nvSpPr>
          <p:cNvPr id="519" name="Rectangle 519"/>
          <p:cNvSpPr/>
          <p:nvPr/>
        </p:nvSpPr>
        <p:spPr>
          <a:xfrm>
            <a:off x="991209" y="4679533"/>
            <a:ext cx="7738477" cy="5150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0" baseline="0" dirty="0">
                <a:latin typeface="Arial"/>
              </a:rPr>
              <a:t>- Very sadl</a:t>
            </a:r>
            <a:r>
              <a:rPr lang="en-US" sz="1596" b="0" i="0" spc="-18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, there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ere no parades or public recognition for the heroic contributio</a:t>
            </a:r>
            <a:r>
              <a:rPr lang="en-US" sz="1596" b="0" i="0" spc="-12" baseline="0" dirty="0">
                <a:latin typeface="Arial"/>
              </a:rPr>
              <a:t>n</a:t>
            </a:r>
            <a:r>
              <a:rPr lang="en-US" sz="1596" b="0" i="0" spc="0" baseline="0" dirty="0">
                <a:latin typeface="Arial"/>
              </a:rPr>
              <a:t>s </a:t>
            </a:r>
          </a:p>
          <a:p>
            <a:pPr marL="0">
              <a:lnSpc>
                <a:spcPts val="1919"/>
              </a:lnSpc>
            </a:pPr>
            <a:r>
              <a:rPr lang="en-US" sz="1596" b="0" i="0" spc="0" baseline="0" dirty="0">
                <a:latin typeface="Arial"/>
              </a:rPr>
              <a:t>and service of the 6888</a:t>
            </a:r>
            <a:r>
              <a:rPr lang="en-US" sz="1618" b="0" i="0" spc="0" baseline="31363" dirty="0">
                <a:latin typeface="Arial"/>
              </a:rPr>
              <a:t>th</a:t>
            </a:r>
            <a:r>
              <a:rPr lang="en-US" sz="1596" b="0" i="0" spc="0" baseline="0" dirty="0">
                <a:latin typeface="Arial"/>
              </a:rPr>
              <a:t> in helping</a:t>
            </a:r>
            <a:r>
              <a:rPr lang="en-US" sz="1596" b="0" i="0" spc="-24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to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in the war in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Europe</a:t>
            </a:r>
            <a:r>
              <a:rPr lang="en-US" sz="1596" b="0" i="0" spc="-34" baseline="0" dirty="0">
                <a:latin typeface="Arial"/>
              </a:rPr>
              <a:t>!</a:t>
            </a:r>
            <a:r>
              <a:rPr lang="en-US" sz="1596" b="0" i="0" spc="0" baseline="0" dirty="0">
                <a:latin typeface="Arial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Freeform 520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" name="Freeform 521"/>
          <p:cNvSpPr/>
          <p:nvPr/>
        </p:nvSpPr>
        <p:spPr>
          <a:xfrm>
            <a:off x="442544" y="303022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" name="Freeform 522"/>
          <p:cNvSpPr/>
          <p:nvPr/>
        </p:nvSpPr>
        <p:spPr>
          <a:xfrm>
            <a:off x="442544" y="303022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" name="Freeform 523"/>
          <p:cNvSpPr/>
          <p:nvPr/>
        </p:nvSpPr>
        <p:spPr>
          <a:xfrm>
            <a:off x="442544" y="1104461"/>
            <a:ext cx="8320405" cy="5659755"/>
          </a:xfrm>
          <a:custGeom>
            <a:avLst/>
            <a:gdLst/>
            <a:ahLst/>
            <a:cxnLst/>
            <a:rect l="0" t="0" r="0" b="0"/>
            <a:pathLst>
              <a:path w="8320405" h="5659755">
                <a:moveTo>
                  <a:pt x="0" y="5659755"/>
                </a:moveTo>
                <a:lnTo>
                  <a:pt x="8320405" y="5659755"/>
                </a:lnTo>
                <a:lnTo>
                  <a:pt x="8320405" y="0"/>
                </a:lnTo>
                <a:lnTo>
                  <a:pt x="0" y="0"/>
                </a:lnTo>
                <a:lnTo>
                  <a:pt x="0" y="5659755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" name="Freeform 524"/>
          <p:cNvSpPr/>
          <p:nvPr/>
        </p:nvSpPr>
        <p:spPr>
          <a:xfrm>
            <a:off x="442544" y="1104461"/>
            <a:ext cx="8320405" cy="5659755"/>
          </a:xfrm>
          <a:custGeom>
            <a:avLst/>
            <a:gdLst/>
            <a:ahLst/>
            <a:cxnLst/>
            <a:rect l="0" t="0" r="0" b="0"/>
            <a:pathLst>
              <a:path w="8320405" h="5659755">
                <a:moveTo>
                  <a:pt x="0" y="5659755"/>
                </a:moveTo>
                <a:lnTo>
                  <a:pt x="8320405" y="5659755"/>
                </a:lnTo>
                <a:lnTo>
                  <a:pt x="8320405" y="0"/>
                </a:lnTo>
                <a:lnTo>
                  <a:pt x="0" y="0"/>
                </a:lnTo>
                <a:lnTo>
                  <a:pt x="0" y="5659755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5" name="Picture 45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272" y="380962"/>
            <a:ext cx="457339" cy="453682"/>
          </a:xfrm>
          <a:prstGeom prst="rect">
            <a:avLst/>
          </a:prstGeom>
          <a:noFill/>
        </p:spPr>
      </p:pic>
      <p:pic>
        <p:nvPicPr>
          <p:cNvPr id="526" name="Picture 45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0962"/>
            <a:ext cx="457200" cy="453682"/>
          </a:xfrm>
          <a:prstGeom prst="rect">
            <a:avLst/>
          </a:prstGeom>
          <a:noFill/>
        </p:spPr>
      </p:pic>
      <p:pic>
        <p:nvPicPr>
          <p:cNvPr id="527" name="Picture 52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057400"/>
            <a:ext cx="5257800" cy="3810000"/>
          </a:xfrm>
          <a:prstGeom prst="rect">
            <a:avLst/>
          </a:prstGeom>
          <a:noFill/>
        </p:spPr>
      </p:pic>
      <p:sp>
        <p:nvSpPr>
          <p:cNvPr id="528" name="Freeform 528"/>
          <p:cNvSpPr/>
          <p:nvPr/>
        </p:nvSpPr>
        <p:spPr>
          <a:xfrm>
            <a:off x="2127250" y="2051050"/>
            <a:ext cx="5270500" cy="3822700"/>
          </a:xfrm>
          <a:custGeom>
            <a:avLst/>
            <a:gdLst/>
            <a:ahLst/>
            <a:cxnLst/>
            <a:rect l="0" t="0" r="0" b="0"/>
            <a:pathLst>
              <a:path w="5270500" h="3822700">
                <a:moveTo>
                  <a:pt x="0" y="3822700"/>
                </a:moveTo>
                <a:lnTo>
                  <a:pt x="5270500" y="3822700"/>
                </a:lnTo>
                <a:lnTo>
                  <a:pt x="5270500" y="0"/>
                </a:lnTo>
                <a:lnTo>
                  <a:pt x="0" y="0"/>
                </a:lnTo>
                <a:lnTo>
                  <a:pt x="0" y="3822700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" name="Rectangle 529"/>
          <p:cNvSpPr/>
          <p:nvPr/>
        </p:nvSpPr>
        <p:spPr>
          <a:xfrm>
            <a:off x="2075052" y="340121"/>
            <a:ext cx="5053669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0" spc="0" baseline="0" dirty="0">
                <a:latin typeface="Arial"/>
              </a:rPr>
              <a:t>UN</a:t>
            </a:r>
            <a:r>
              <a:rPr lang="en-US" sz="2795" b="1" i="0" spc="-12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UNG HE</a:t>
            </a:r>
            <a:r>
              <a:rPr lang="en-US" sz="2795" b="1" i="0" spc="-12" baseline="0" dirty="0">
                <a:latin typeface="Arial"/>
              </a:rPr>
              <a:t>R</a:t>
            </a:r>
            <a:r>
              <a:rPr lang="en-US" sz="2795" b="1" i="0" spc="0" baseline="0" dirty="0">
                <a:latin typeface="Arial"/>
              </a:rPr>
              <a:t>OINE</a:t>
            </a:r>
            <a:r>
              <a:rPr lang="en-US" sz="2795" b="1" i="0" spc="-14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 OF WWII</a:t>
            </a:r>
          </a:p>
        </p:txBody>
      </p:sp>
      <p:sp>
        <p:nvSpPr>
          <p:cNvPr id="530" name="Rectangle 530"/>
          <p:cNvSpPr/>
          <p:nvPr/>
        </p:nvSpPr>
        <p:spPr>
          <a:xfrm>
            <a:off x="1049121" y="5437593"/>
            <a:ext cx="449221" cy="3062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2645" baseline="0" dirty="0">
                <a:latin typeface="Arial"/>
              </a:rPr>
              <a:t> </a:t>
            </a:r>
            <a:r>
              <a:rPr lang="en-US" sz="1406" b="1" i="0" spc="0" baseline="0" dirty="0">
                <a:latin typeface="Arial"/>
              </a:rPr>
              <a:t> </a:t>
            </a:r>
          </a:p>
        </p:txBody>
      </p:sp>
      <p:sp>
        <p:nvSpPr>
          <p:cNvPr id="531" name="Rectangle 531"/>
          <p:cNvSpPr/>
          <p:nvPr/>
        </p:nvSpPr>
        <p:spPr>
          <a:xfrm>
            <a:off x="2285364" y="1206360"/>
            <a:ext cx="4864715" cy="5807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latin typeface="Arial"/>
              </a:rPr>
              <a:t>VE D</a:t>
            </a:r>
            <a:r>
              <a:rPr lang="en-US" sz="1802" b="1" i="0" spc="-222" baseline="0" dirty="0">
                <a:latin typeface="Arial"/>
              </a:rPr>
              <a:t>A</a:t>
            </a:r>
            <a:r>
              <a:rPr lang="en-US" sz="1802" b="1" i="0" spc="-206" baseline="0" dirty="0">
                <a:latin typeface="Arial"/>
              </a:rPr>
              <a:t>Y</a:t>
            </a:r>
            <a:r>
              <a:rPr lang="en-US" sz="1802" b="1" i="0" spc="0" baseline="0" dirty="0">
                <a:latin typeface="Arial"/>
              </a:rPr>
              <a:t>, 1945: </a:t>
            </a:r>
            <a:r>
              <a:rPr lang="en-US" sz="1802" b="1" i="1" spc="0" baseline="0" dirty="0">
                <a:latin typeface="Arial"/>
              </a:rPr>
              <a:t>THE</a:t>
            </a:r>
            <a:r>
              <a:rPr lang="en-US" sz="1802" b="1" i="1" spc="-44" baseline="0" dirty="0">
                <a:latin typeface="Arial"/>
              </a:rPr>
              <a:t>Y</a:t>
            </a:r>
            <a:r>
              <a:rPr lang="en-US" sz="1802" b="1" i="1" spc="0" baseline="0" dirty="0">
                <a:latin typeface="Arial"/>
              </a:rPr>
              <a:t> HELPED WIN THE</a:t>
            </a:r>
            <a:r>
              <a:rPr lang="en-US" sz="1802" b="1" i="1" spc="-13" baseline="0" dirty="0">
                <a:latin typeface="Arial"/>
              </a:rPr>
              <a:t> </a:t>
            </a:r>
            <a:r>
              <a:rPr lang="en-US" sz="1802" b="1" i="1" spc="-94" baseline="0" dirty="0">
                <a:latin typeface="Arial"/>
              </a:rPr>
              <a:t>W</a:t>
            </a:r>
            <a:r>
              <a:rPr lang="en-US" sz="1802" b="1" i="1" spc="0" baseline="0" dirty="0">
                <a:latin typeface="Arial"/>
              </a:rPr>
              <a:t>A</a:t>
            </a:r>
            <a:r>
              <a:rPr lang="en-US" sz="1802" b="1" i="1" spc="-11" baseline="0" dirty="0">
                <a:latin typeface="Arial"/>
              </a:rPr>
              <a:t>R</a:t>
            </a:r>
            <a:r>
              <a:rPr lang="en-US" sz="1802" b="1" i="1" spc="0" baseline="0" dirty="0">
                <a:latin typeface="Arial"/>
              </a:rPr>
              <a:t> </a:t>
            </a:r>
          </a:p>
          <a:p>
            <a:pPr marL="1213485">
              <a:lnSpc>
                <a:spcPts val="2161"/>
              </a:lnSpc>
            </a:pPr>
            <a:r>
              <a:rPr lang="en-US" sz="1800" b="1" i="1" spc="0" baseline="0" dirty="0">
                <a:latin typeface="Arial"/>
              </a:rPr>
              <a:t>AGAINST THE</a:t>
            </a:r>
            <a:r>
              <a:rPr lang="en-US" sz="1800" b="1" i="1" spc="-13" baseline="0" dirty="0">
                <a:latin typeface="Arial"/>
              </a:rPr>
              <a:t> </a:t>
            </a:r>
            <a:r>
              <a:rPr lang="en-US" sz="1800" b="1" i="1" spc="0" baseline="0" dirty="0">
                <a:latin typeface="Arial"/>
              </a:rPr>
              <a:t>NAZIS!</a:t>
            </a:r>
          </a:p>
        </p:txBody>
      </p:sp>
      <p:sp>
        <p:nvSpPr>
          <p:cNvPr id="532" name="Rectangle 532"/>
          <p:cNvSpPr/>
          <p:nvPr/>
        </p:nvSpPr>
        <p:spPr>
          <a:xfrm>
            <a:off x="2149094" y="5955183"/>
            <a:ext cx="5154929" cy="5801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"/>
              </a:rPr>
              <a:t>Marching through the</a:t>
            </a:r>
            <a:r>
              <a:rPr lang="en-US" sz="1800" b="1" i="0" spc="-13" baseline="0" dirty="0">
                <a:latin typeface="Arial"/>
              </a:rPr>
              <a:t> </a:t>
            </a:r>
            <a:r>
              <a:rPr lang="en-US" sz="1800" b="1" i="0" spc="0" baseline="0" dirty="0">
                <a:latin typeface="Arial"/>
              </a:rPr>
              <a:t>streets of Rouen, France </a:t>
            </a:r>
          </a:p>
          <a:p>
            <a:pPr marL="0">
              <a:lnSpc>
                <a:spcPts val="2160"/>
              </a:lnSpc>
            </a:pPr>
            <a:r>
              <a:rPr lang="en-US" sz="1800" b="1" i="0" spc="0" baseline="0" dirty="0">
                <a:latin typeface="Arial"/>
              </a:rPr>
              <a:t>where</a:t>
            </a:r>
            <a:r>
              <a:rPr lang="en-US" sz="1800" b="1" i="0" spc="-26" baseline="0" dirty="0">
                <a:latin typeface="Arial"/>
              </a:rPr>
              <a:t> </a:t>
            </a:r>
            <a:r>
              <a:rPr lang="en-US" sz="1800" b="1" i="0" spc="0" baseline="0" dirty="0">
                <a:latin typeface="Arial"/>
              </a:rPr>
              <a:t>Joan of</a:t>
            </a:r>
            <a:r>
              <a:rPr lang="en-US" sz="1800" b="1" i="0" spc="-76" baseline="0" dirty="0">
                <a:latin typeface="Arial"/>
              </a:rPr>
              <a:t> </a:t>
            </a:r>
            <a:r>
              <a:rPr lang="en-US" sz="1800" b="1" i="0" spc="-53" baseline="0" dirty="0">
                <a:latin typeface="Arial"/>
              </a:rPr>
              <a:t>A</a:t>
            </a:r>
            <a:r>
              <a:rPr lang="en-US" sz="1800" b="1" i="0" spc="0" baseline="0" dirty="0">
                <a:latin typeface="Arial"/>
              </a:rPr>
              <a:t>rc was mart</a:t>
            </a:r>
            <a:r>
              <a:rPr lang="en-US" sz="1800" b="1" i="0" spc="-20" baseline="0" dirty="0">
                <a:latin typeface="Arial"/>
              </a:rPr>
              <a:t>y</a:t>
            </a:r>
            <a:r>
              <a:rPr lang="en-US" sz="1800" b="1" i="0" spc="0" baseline="0" dirty="0">
                <a:latin typeface="Arial"/>
              </a:rPr>
              <a:t>red, Ma</a:t>
            </a:r>
            <a:r>
              <a:rPr lang="en-US" sz="1800" b="1" i="0" spc="-22" baseline="0" dirty="0">
                <a:latin typeface="Arial"/>
              </a:rPr>
              <a:t>y</a:t>
            </a:r>
            <a:r>
              <a:rPr lang="en-US" sz="1800" b="1" i="0" spc="0" baseline="0" dirty="0">
                <a:latin typeface="Arial"/>
              </a:rPr>
              <a:t> 30, 1431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Freeform 53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" name="Freeform 534"/>
          <p:cNvSpPr/>
          <p:nvPr/>
        </p:nvSpPr>
        <p:spPr>
          <a:xfrm>
            <a:off x="526072" y="3048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" name="Freeform 535"/>
          <p:cNvSpPr/>
          <p:nvPr/>
        </p:nvSpPr>
        <p:spPr>
          <a:xfrm>
            <a:off x="526072" y="3048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" name="Freeform 536"/>
          <p:cNvSpPr/>
          <p:nvPr/>
        </p:nvSpPr>
        <p:spPr>
          <a:xfrm>
            <a:off x="526072" y="1066800"/>
            <a:ext cx="8320405" cy="5638800"/>
          </a:xfrm>
          <a:custGeom>
            <a:avLst/>
            <a:gdLst/>
            <a:ahLst/>
            <a:cxnLst/>
            <a:rect l="0" t="0" r="0" b="0"/>
            <a:pathLst>
              <a:path w="8320405" h="5638800">
                <a:moveTo>
                  <a:pt x="0" y="5638800"/>
                </a:moveTo>
                <a:lnTo>
                  <a:pt x="8320405" y="5638800"/>
                </a:lnTo>
                <a:lnTo>
                  <a:pt x="8320405" y="0"/>
                </a:lnTo>
                <a:lnTo>
                  <a:pt x="0" y="0"/>
                </a:lnTo>
                <a:lnTo>
                  <a:pt x="0" y="56388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" name="Freeform 537"/>
          <p:cNvSpPr/>
          <p:nvPr/>
        </p:nvSpPr>
        <p:spPr>
          <a:xfrm>
            <a:off x="526072" y="1066800"/>
            <a:ext cx="8320405" cy="5638800"/>
          </a:xfrm>
          <a:custGeom>
            <a:avLst/>
            <a:gdLst/>
            <a:ahLst/>
            <a:cxnLst/>
            <a:rect l="0" t="0" r="0" b="0"/>
            <a:pathLst>
              <a:path w="8320405" h="5638800">
                <a:moveTo>
                  <a:pt x="0" y="5638800"/>
                </a:moveTo>
                <a:lnTo>
                  <a:pt x="8320405" y="5638800"/>
                </a:lnTo>
                <a:lnTo>
                  <a:pt x="8320405" y="0"/>
                </a:lnTo>
                <a:lnTo>
                  <a:pt x="0" y="0"/>
                </a:lnTo>
                <a:lnTo>
                  <a:pt x="0" y="56388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8" name="Picture 45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3550" y="398869"/>
            <a:ext cx="457339" cy="453682"/>
          </a:xfrm>
          <a:prstGeom prst="rect">
            <a:avLst/>
          </a:prstGeom>
          <a:noFill/>
        </p:spPr>
      </p:pic>
      <p:pic>
        <p:nvPicPr>
          <p:cNvPr id="539" name="Picture 53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097" y="384011"/>
            <a:ext cx="457238" cy="451142"/>
          </a:xfrm>
          <a:prstGeom prst="rect">
            <a:avLst/>
          </a:prstGeom>
          <a:noFill/>
        </p:spPr>
      </p:pic>
      <p:pic>
        <p:nvPicPr>
          <p:cNvPr id="540" name="Picture 54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733737"/>
            <a:ext cx="3962400" cy="2771648"/>
          </a:xfrm>
          <a:prstGeom prst="rect">
            <a:avLst/>
          </a:prstGeom>
          <a:noFill/>
        </p:spPr>
      </p:pic>
      <p:sp>
        <p:nvSpPr>
          <p:cNvPr id="541" name="Freeform 541"/>
          <p:cNvSpPr/>
          <p:nvPr/>
        </p:nvSpPr>
        <p:spPr>
          <a:xfrm>
            <a:off x="2660650" y="3727387"/>
            <a:ext cx="3975100" cy="2784348"/>
          </a:xfrm>
          <a:custGeom>
            <a:avLst/>
            <a:gdLst/>
            <a:ahLst/>
            <a:cxnLst/>
            <a:rect l="0" t="0" r="0" b="0"/>
            <a:pathLst>
              <a:path w="3975100" h="2784348">
                <a:moveTo>
                  <a:pt x="0" y="2784348"/>
                </a:moveTo>
                <a:lnTo>
                  <a:pt x="3975100" y="2784348"/>
                </a:lnTo>
                <a:lnTo>
                  <a:pt x="3975100" y="0"/>
                </a:lnTo>
                <a:lnTo>
                  <a:pt x="0" y="0"/>
                </a:lnTo>
                <a:lnTo>
                  <a:pt x="0" y="2784348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542"/>
          <p:cNvSpPr/>
          <p:nvPr/>
        </p:nvSpPr>
        <p:spPr>
          <a:xfrm>
            <a:off x="2158619" y="341899"/>
            <a:ext cx="5053669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0" spc="0" baseline="0" dirty="0">
                <a:latin typeface="Arial"/>
              </a:rPr>
              <a:t>UN</a:t>
            </a:r>
            <a:r>
              <a:rPr lang="en-US" sz="2795" b="1" i="0" spc="-12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UNG HE</a:t>
            </a:r>
            <a:r>
              <a:rPr lang="en-US" sz="2795" b="1" i="0" spc="-12" baseline="0" dirty="0">
                <a:latin typeface="Arial"/>
              </a:rPr>
              <a:t>R</a:t>
            </a:r>
            <a:r>
              <a:rPr lang="en-US" sz="2795" b="1" i="0" spc="0" baseline="0" dirty="0">
                <a:latin typeface="Arial"/>
              </a:rPr>
              <a:t>OINE</a:t>
            </a:r>
            <a:r>
              <a:rPr lang="en-US" sz="2795" b="1" i="0" spc="-14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 OF WWII</a:t>
            </a:r>
          </a:p>
        </p:txBody>
      </p:sp>
      <p:sp>
        <p:nvSpPr>
          <p:cNvPr id="543" name="Rectangle 543"/>
          <p:cNvSpPr/>
          <p:nvPr/>
        </p:nvSpPr>
        <p:spPr>
          <a:xfrm>
            <a:off x="617524" y="1072577"/>
            <a:ext cx="5019225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THE 6888</a:t>
            </a:r>
            <a:r>
              <a:rPr lang="en-US" sz="2018" b="1" i="0" spc="-22" baseline="31434" dirty="0">
                <a:latin typeface="Arial"/>
              </a:rPr>
              <a:t>T</a:t>
            </a:r>
            <a:r>
              <a:rPr lang="en-US" sz="2018" b="1" i="0" spc="0" baseline="31434" dirty="0">
                <a:latin typeface="Arial"/>
              </a:rPr>
              <a:t>H</a:t>
            </a:r>
            <a:r>
              <a:rPr lang="en-US" sz="2004" b="1" i="0" spc="0" baseline="0" dirty="0">
                <a:latin typeface="Arial"/>
              </a:rPr>
              <a:t> I</a:t>
            </a:r>
            <a:r>
              <a:rPr lang="en-US" sz="2004" b="1" i="0" spc="-11" baseline="0" dirty="0">
                <a:latin typeface="Arial"/>
              </a:rPr>
              <a:t>S</a:t>
            </a:r>
            <a:r>
              <a:rPr lang="en-US" sz="2004" b="1" i="0" spc="0" baseline="0" dirty="0">
                <a:latin typeface="Arial"/>
              </a:rPr>
              <a:t> F</a:t>
            </a:r>
            <a:r>
              <a:rPr lang="en-US" sz="2004" b="1" i="0" spc="-11" baseline="0" dirty="0">
                <a:latin typeface="Arial"/>
              </a:rPr>
              <a:t>I</a:t>
            </a:r>
            <a:r>
              <a:rPr lang="en-US" sz="2004" b="1" i="0" spc="0" baseline="0" dirty="0">
                <a:latin typeface="Arial"/>
              </a:rPr>
              <a:t>NALLY</a:t>
            </a:r>
            <a:r>
              <a:rPr lang="en-US" sz="2004" b="1" i="0" spc="-11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RECOGNIZED!</a:t>
            </a:r>
          </a:p>
        </p:txBody>
      </p:sp>
      <p:sp>
        <p:nvSpPr>
          <p:cNvPr id="544" name="Rectangle 544"/>
          <p:cNvSpPr/>
          <p:nvPr/>
        </p:nvSpPr>
        <p:spPr>
          <a:xfrm>
            <a:off x="1075029" y="1435826"/>
            <a:ext cx="7352565" cy="2712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1368" baseline="0" dirty="0">
                <a:latin typeface="ArialMT"/>
              </a:rPr>
              <a:t>–</a:t>
            </a:r>
            <a:r>
              <a:rPr lang="en-US" sz="1596" b="0" i="0" spc="0" baseline="0" dirty="0">
                <a:latin typeface="Arial"/>
              </a:rPr>
              <a:t>Dedication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of the 6888</a:t>
            </a:r>
            <a:r>
              <a:rPr lang="en-US" sz="1618" b="0" i="0" spc="0" baseline="31363" dirty="0">
                <a:latin typeface="Arial"/>
              </a:rPr>
              <a:t>th</a:t>
            </a:r>
            <a:r>
              <a:rPr lang="en-US" sz="1596" b="0" i="0" spc="0" baseline="0" dirty="0">
                <a:latin typeface="Arial"/>
              </a:rPr>
              <a:t> Central Postal Director</a:t>
            </a:r>
            <a:r>
              <a:rPr lang="en-US" sz="1596" b="0" i="0" spc="-18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 Battalion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Monument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as held</a:t>
            </a:r>
          </a:p>
        </p:txBody>
      </p:sp>
      <p:sp>
        <p:nvSpPr>
          <p:cNvPr id="545" name="Rectangle 545"/>
          <p:cNvSpPr/>
          <p:nvPr/>
        </p:nvSpPr>
        <p:spPr>
          <a:xfrm>
            <a:off x="1075029" y="1728434"/>
            <a:ext cx="6490575" cy="5638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0" baseline="0" dirty="0">
                <a:latin typeface="Arial"/>
              </a:rPr>
              <a:t>     on November 30, 2018, at the Buffalo Soldier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Monument Park at Fort</a:t>
            </a:r>
          </a:p>
          <a:p>
            <a:pPr marL="0">
              <a:lnSpc>
                <a:spcPts val="2304"/>
              </a:lnSpc>
            </a:pPr>
            <a:r>
              <a:rPr lang="en-US" sz="1598" b="0" i="0" spc="0" baseline="0" dirty="0">
                <a:latin typeface="Arial"/>
              </a:rPr>
              <a:t>     Leaven</a:t>
            </a:r>
            <a:r>
              <a:rPr lang="en-US" sz="1598" b="0" i="0" spc="-13" baseline="0" dirty="0">
                <a:latin typeface="Arial"/>
              </a:rPr>
              <a:t>w</a:t>
            </a:r>
            <a:r>
              <a:rPr lang="en-US" sz="1598" b="0" i="0" spc="0" baseline="0" dirty="0">
                <a:latin typeface="Arial"/>
              </a:rPr>
              <a:t>orth, KS.</a:t>
            </a:r>
          </a:p>
        </p:txBody>
      </p:sp>
      <p:sp>
        <p:nvSpPr>
          <p:cNvPr id="546" name="Rectangle 546"/>
          <p:cNvSpPr/>
          <p:nvPr/>
        </p:nvSpPr>
        <p:spPr>
          <a:xfrm>
            <a:off x="1075029" y="2314031"/>
            <a:ext cx="7738223" cy="2712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1368" baseline="0" dirty="0">
                <a:latin typeface="ArialMT"/>
              </a:rPr>
              <a:t>–</a:t>
            </a:r>
            <a:r>
              <a:rPr lang="en-US" sz="1596" b="0" i="0" spc="0" baseline="0" dirty="0">
                <a:latin typeface="Arial"/>
              </a:rPr>
              <a:t>Monument consists of a 25-inch Bronze bust of the </a:t>
            </a:r>
            <a:r>
              <a:rPr lang="en-US" sz="1596" b="0" i="0" spc="0" baseline="0" dirty="0">
                <a:latin typeface="ArialMT"/>
              </a:rPr>
              <a:t>unit’s</a:t>
            </a:r>
            <a:r>
              <a:rPr lang="en-US" sz="1596" b="0" i="0" spc="0" baseline="0" dirty="0">
                <a:latin typeface="Arial"/>
              </a:rPr>
              <a:t> Commanding Officer, Lt. </a:t>
            </a:r>
          </a:p>
        </p:txBody>
      </p:sp>
      <p:sp>
        <p:nvSpPr>
          <p:cNvPr id="547" name="Rectangle 547"/>
          <p:cNvSpPr/>
          <p:nvPr/>
        </p:nvSpPr>
        <p:spPr>
          <a:xfrm>
            <a:off x="1361566" y="2557871"/>
            <a:ext cx="7451685" cy="5150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67868" algn="l"/>
                <a:tab pos="1217675" algn="l"/>
                <a:tab pos="1960117" algn="l"/>
                <a:tab pos="2834894" algn="l"/>
                <a:tab pos="3382010" algn="l"/>
                <a:tab pos="3964559" algn="l"/>
                <a:tab pos="4693030" algn="l"/>
                <a:tab pos="5398642" algn="l"/>
                <a:tab pos="6531228" algn="l"/>
                <a:tab pos="6921372" algn="l"/>
              </a:tabLst>
            </a:pPr>
            <a:r>
              <a:rPr lang="en-US" sz="1596" b="0" i="0" spc="0" baseline="0" dirty="0">
                <a:latin typeface="Arial"/>
              </a:rPr>
              <a:t>Col. 	Charity 	Adams 	(Earley), 	eight 	black 	granite 	panels 	highli</a:t>
            </a:r>
            <a:r>
              <a:rPr lang="en-US" sz="1596" b="0" i="0" spc="-12" baseline="0" dirty="0">
                <a:latin typeface="Arial"/>
              </a:rPr>
              <a:t>g</a:t>
            </a:r>
            <a:r>
              <a:rPr lang="en-US" sz="1596" b="0" i="0" spc="0" baseline="0" dirty="0">
                <a:latin typeface="Arial"/>
              </a:rPr>
              <a:t>hting 	the 	</a:t>
            </a:r>
            <a:r>
              <a:rPr lang="en-US" sz="1596" b="0" i="0" spc="0" baseline="0" dirty="0">
                <a:latin typeface="ArialMT"/>
              </a:rPr>
              <a:t>unit’s</a:t>
            </a:r>
            <a:r>
              <a:rPr lang="en-US" sz="1596" b="0" i="0" spc="0" baseline="0" dirty="0">
                <a:latin typeface="Arial"/>
              </a:rPr>
              <a:t> </a:t>
            </a:r>
          </a:p>
          <a:p>
            <a:pPr marL="0">
              <a:lnSpc>
                <a:spcPts val="1919"/>
              </a:lnSpc>
            </a:pPr>
            <a:r>
              <a:rPr lang="en-US" sz="1596" b="0" i="0" spc="0" baseline="0" dirty="0">
                <a:latin typeface="Arial"/>
              </a:rPr>
              <a:t>lineage,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historical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information, and ke</a:t>
            </a:r>
            <a:r>
              <a:rPr lang="en-US" sz="1596" b="0" i="0" spc="-17" baseline="0" dirty="0">
                <a:latin typeface="Arial"/>
              </a:rPr>
              <a:t>y</a:t>
            </a:r>
            <a:r>
              <a:rPr lang="en-US" sz="1596" b="0" i="0" spc="0" baseline="0" dirty="0">
                <a:latin typeface="Arial"/>
              </a:rPr>
              <a:t> unit pictures.</a:t>
            </a:r>
          </a:p>
        </p:txBody>
      </p:sp>
      <p:sp>
        <p:nvSpPr>
          <p:cNvPr id="548" name="Rectangle 548"/>
          <p:cNvSpPr/>
          <p:nvPr/>
        </p:nvSpPr>
        <p:spPr>
          <a:xfrm>
            <a:off x="1075029" y="3094319"/>
            <a:ext cx="7738223" cy="7589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716305" algn="l"/>
                <a:tab pos="1226845" algn="l"/>
                <a:tab pos="1804441" algn="l"/>
                <a:tab pos="2213127" algn="l"/>
                <a:tab pos="2519451" algn="l"/>
                <a:tab pos="3683787" algn="l"/>
                <a:tab pos="4067835" algn="l"/>
                <a:tab pos="4363872" algn="l"/>
                <a:tab pos="5046624" algn="l"/>
                <a:tab pos="5298084" algn="l"/>
                <a:tab pos="6159398" algn="l"/>
                <a:tab pos="7145426" algn="l"/>
                <a:tab pos="7398410" algn="l"/>
              </a:tabLst>
            </a:pPr>
            <a:r>
              <a:rPr lang="en-US" sz="1596" b="0" i="0" spc="1368" baseline="0" dirty="0">
                <a:latin typeface="ArialMT"/>
              </a:rPr>
              <a:t>–</a:t>
            </a:r>
            <a:r>
              <a:rPr lang="en-US" sz="1596" b="0" i="0" spc="0" baseline="0" dirty="0">
                <a:latin typeface="Arial"/>
              </a:rPr>
              <a:t>The 	back 	panel 	has 	an 	alphabetical 	list, 	by 	states, 	of 	800-plus 	members,	of 	the </a:t>
            </a:r>
          </a:p>
          <a:p>
            <a:pPr marL="286537">
              <a:lnSpc>
                <a:spcPts val="1920"/>
              </a:lnSpc>
              <a:tabLst>
                <a:tab pos="1019580" algn="l"/>
                <a:tab pos="1347240" algn="l"/>
                <a:tab pos="1595652" algn="l"/>
                <a:tab pos="2013228" algn="l"/>
                <a:tab pos="2906547" algn="l"/>
                <a:tab pos="3548151" algn="l"/>
                <a:tab pos="4182516" algn="l"/>
                <a:tab pos="5061864" algn="l"/>
                <a:tab pos="5604408" algn="l"/>
                <a:tab pos="6147206" algn="l"/>
                <a:tab pos="6383426" algn="l"/>
                <a:tab pos="6688226" algn="l"/>
              </a:tabLst>
            </a:pPr>
            <a:r>
              <a:rPr lang="en-US" sz="1596" b="0" i="0" spc="0" baseline="0" dirty="0">
                <a:latin typeface="Arial"/>
              </a:rPr>
              <a:t>origin</a:t>
            </a:r>
            <a:r>
              <a:rPr lang="en-US" sz="1596" b="0" i="0" spc="-12" baseline="0" dirty="0">
                <a:latin typeface="Arial"/>
              </a:rPr>
              <a:t>a</a:t>
            </a:r>
            <a:r>
              <a:rPr lang="en-US" sz="1596" b="0" i="0" spc="0" baseline="0" dirty="0">
                <a:latin typeface="Arial"/>
              </a:rPr>
              <a:t>l 	list 	of 	855 	assigned 	during 	WWII, 	inclu</a:t>
            </a:r>
            <a:r>
              <a:rPr lang="en-US" sz="1596" b="0" i="0" spc="-12" baseline="0" dirty="0">
                <a:latin typeface="Arial"/>
              </a:rPr>
              <a:t>d</a:t>
            </a:r>
            <a:r>
              <a:rPr lang="en-US" sz="1596" b="0" i="0" spc="0" baseline="0" dirty="0">
                <a:latin typeface="Arial"/>
              </a:rPr>
              <a:t>i</a:t>
            </a:r>
            <a:r>
              <a:rPr lang="en-US" sz="1596" b="0" i="0" spc="-12" baseline="0" dirty="0">
                <a:latin typeface="Arial"/>
              </a:rPr>
              <a:t>n</a:t>
            </a:r>
            <a:r>
              <a:rPr lang="en-US" sz="1596" b="0" i="0" spc="0" baseline="0" dirty="0">
                <a:latin typeface="Arial"/>
              </a:rPr>
              <a:t>g 	three 	killed 	in 	an 	automobile </a:t>
            </a:r>
          </a:p>
          <a:p>
            <a:pPr marL="286537">
              <a:lnSpc>
                <a:spcPts val="1920"/>
              </a:lnSpc>
            </a:pPr>
            <a:r>
              <a:rPr lang="en-US" sz="1598" b="0" i="0" spc="0" baseline="0" dirty="0">
                <a:latin typeface="Arial"/>
              </a:rPr>
              <a:t>accident.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Freeform 54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Freeform 550"/>
          <p:cNvSpPr/>
          <p:nvPr/>
        </p:nvSpPr>
        <p:spPr>
          <a:xfrm>
            <a:off x="526072" y="1524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Freeform 551"/>
          <p:cNvSpPr/>
          <p:nvPr/>
        </p:nvSpPr>
        <p:spPr>
          <a:xfrm>
            <a:off x="526072" y="1524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Freeform 552"/>
          <p:cNvSpPr/>
          <p:nvPr/>
        </p:nvSpPr>
        <p:spPr>
          <a:xfrm>
            <a:off x="526072" y="914400"/>
            <a:ext cx="8320405" cy="5791200"/>
          </a:xfrm>
          <a:custGeom>
            <a:avLst/>
            <a:gdLst/>
            <a:ahLst/>
            <a:cxnLst/>
            <a:rect l="0" t="0" r="0" b="0"/>
            <a:pathLst>
              <a:path w="8320405" h="5791200">
                <a:moveTo>
                  <a:pt x="0" y="5791200"/>
                </a:moveTo>
                <a:lnTo>
                  <a:pt x="8320405" y="5791200"/>
                </a:lnTo>
                <a:lnTo>
                  <a:pt x="8320405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Freeform 553"/>
          <p:cNvSpPr/>
          <p:nvPr/>
        </p:nvSpPr>
        <p:spPr>
          <a:xfrm>
            <a:off x="526072" y="914400"/>
            <a:ext cx="8320405" cy="5791200"/>
          </a:xfrm>
          <a:custGeom>
            <a:avLst/>
            <a:gdLst/>
            <a:ahLst/>
            <a:cxnLst/>
            <a:rect l="0" t="0" r="0" b="0"/>
            <a:pathLst>
              <a:path w="8320405" h="5791200">
                <a:moveTo>
                  <a:pt x="0" y="5791200"/>
                </a:moveTo>
                <a:lnTo>
                  <a:pt x="8320405" y="5791200"/>
                </a:lnTo>
                <a:lnTo>
                  <a:pt x="8320405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54" name="Picture 55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7136" y="1752600"/>
            <a:ext cx="1748663" cy="2209800"/>
          </a:xfrm>
          <a:prstGeom prst="rect">
            <a:avLst/>
          </a:prstGeom>
          <a:noFill/>
        </p:spPr>
      </p:pic>
      <p:sp>
        <p:nvSpPr>
          <p:cNvPr id="555" name="Freeform 555"/>
          <p:cNvSpPr/>
          <p:nvPr/>
        </p:nvSpPr>
        <p:spPr>
          <a:xfrm>
            <a:off x="2740786" y="1746250"/>
            <a:ext cx="1761364" cy="2222500"/>
          </a:xfrm>
          <a:custGeom>
            <a:avLst/>
            <a:gdLst/>
            <a:ahLst/>
            <a:cxnLst/>
            <a:rect l="0" t="0" r="0" b="0"/>
            <a:pathLst>
              <a:path w="1761364" h="2222500">
                <a:moveTo>
                  <a:pt x="0" y="2222500"/>
                </a:moveTo>
                <a:lnTo>
                  <a:pt x="1761364" y="2222500"/>
                </a:lnTo>
                <a:lnTo>
                  <a:pt x="1761364" y="0"/>
                </a:lnTo>
                <a:lnTo>
                  <a:pt x="0" y="0"/>
                </a:lnTo>
                <a:lnTo>
                  <a:pt x="0" y="2222500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56" name="Picture 55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752600"/>
            <a:ext cx="1605914" cy="2210942"/>
          </a:xfrm>
          <a:prstGeom prst="rect">
            <a:avLst/>
          </a:prstGeom>
          <a:noFill/>
        </p:spPr>
      </p:pic>
      <p:sp>
        <p:nvSpPr>
          <p:cNvPr id="557" name="Freeform 557"/>
          <p:cNvSpPr/>
          <p:nvPr/>
        </p:nvSpPr>
        <p:spPr>
          <a:xfrm>
            <a:off x="4641850" y="1746250"/>
            <a:ext cx="1618614" cy="2223643"/>
          </a:xfrm>
          <a:custGeom>
            <a:avLst/>
            <a:gdLst/>
            <a:ahLst/>
            <a:cxnLst/>
            <a:rect l="0" t="0" r="0" b="0"/>
            <a:pathLst>
              <a:path w="1618614" h="2223643">
                <a:moveTo>
                  <a:pt x="0" y="2223643"/>
                </a:moveTo>
                <a:lnTo>
                  <a:pt x="1618614" y="2223643"/>
                </a:lnTo>
                <a:lnTo>
                  <a:pt x="1618614" y="0"/>
                </a:lnTo>
                <a:lnTo>
                  <a:pt x="0" y="0"/>
                </a:lnTo>
                <a:lnTo>
                  <a:pt x="0" y="2223643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58" name="Picture 45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085" y="232118"/>
            <a:ext cx="457200" cy="453682"/>
          </a:xfrm>
          <a:prstGeom prst="rect">
            <a:avLst/>
          </a:prstGeom>
          <a:noFill/>
        </p:spPr>
      </p:pic>
      <p:pic>
        <p:nvPicPr>
          <p:cNvPr id="559" name="Picture 45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228562"/>
            <a:ext cx="457200" cy="453682"/>
          </a:xfrm>
          <a:prstGeom prst="rect">
            <a:avLst/>
          </a:prstGeom>
          <a:noFill/>
        </p:spPr>
      </p:pic>
      <p:sp>
        <p:nvSpPr>
          <p:cNvPr id="560" name="Rectangle 560"/>
          <p:cNvSpPr/>
          <p:nvPr/>
        </p:nvSpPr>
        <p:spPr>
          <a:xfrm>
            <a:off x="2158619" y="188901"/>
            <a:ext cx="5054453" cy="4755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8" b="1" i="0" spc="0" baseline="0" dirty="0">
                <a:latin typeface="Arial"/>
              </a:rPr>
              <a:t>UNS</a:t>
            </a:r>
            <a:r>
              <a:rPr lang="en-US" sz="2798" b="1" i="0" spc="-12" baseline="0" dirty="0">
                <a:latin typeface="Arial"/>
              </a:rPr>
              <a:t>U</a:t>
            </a:r>
            <a:r>
              <a:rPr lang="en-US" sz="2798" b="1" i="0" spc="0" baseline="0" dirty="0">
                <a:latin typeface="Arial"/>
              </a:rPr>
              <a:t>NG H</a:t>
            </a:r>
            <a:r>
              <a:rPr lang="en-US" sz="2798" b="1" i="0" spc="-12" baseline="0" dirty="0">
                <a:latin typeface="Arial"/>
              </a:rPr>
              <a:t>E</a:t>
            </a:r>
            <a:r>
              <a:rPr lang="en-US" sz="2798" b="1" i="0" spc="0" baseline="0" dirty="0">
                <a:latin typeface="Arial"/>
              </a:rPr>
              <a:t>ROINES O</a:t>
            </a:r>
            <a:r>
              <a:rPr lang="en-US" sz="2798" b="1" i="0" spc="-12" baseline="0" dirty="0">
                <a:latin typeface="Arial"/>
              </a:rPr>
              <a:t>F</a:t>
            </a:r>
            <a:r>
              <a:rPr lang="en-US" sz="2798" b="1" i="0" spc="0" baseline="0" dirty="0">
                <a:latin typeface="Arial"/>
              </a:rPr>
              <a:t> WWII</a:t>
            </a:r>
          </a:p>
        </p:txBody>
      </p:sp>
      <p:sp>
        <p:nvSpPr>
          <p:cNvPr id="561" name="Rectangle 561"/>
          <p:cNvSpPr/>
          <p:nvPr/>
        </p:nvSpPr>
        <p:spPr>
          <a:xfrm>
            <a:off x="617524" y="920177"/>
            <a:ext cx="8210132" cy="645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352118" algn="l"/>
                <a:tab pos="2121738" algn="l"/>
                <a:tab pos="3443300" algn="l"/>
                <a:tab pos="4736033" algn="l"/>
                <a:tab pos="5843981" algn="l"/>
                <a:tab pos="7587691" algn="l"/>
              </a:tabLst>
            </a:pPr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MAJOR 	(RET) 	FRANCES 	“FANNI</a:t>
            </a:r>
            <a:r>
              <a:rPr lang="en-US" sz="2004" b="1" i="0" spc="-17" baseline="0" dirty="0">
                <a:latin typeface="Arial"/>
              </a:rPr>
              <a:t>E</a:t>
            </a:r>
            <a:r>
              <a:rPr lang="en-US" sz="2004" b="1" i="0" spc="0" baseline="0" dirty="0">
                <a:latin typeface="Arial"/>
              </a:rPr>
              <a:t>” 	GRIFFI</a:t>
            </a:r>
            <a:r>
              <a:rPr lang="en-US" sz="2004" b="1" i="0" spc="-13" baseline="0" dirty="0">
                <a:latin typeface="Arial"/>
              </a:rPr>
              <a:t>N</a:t>
            </a:r>
            <a:r>
              <a:rPr lang="en-US" sz="2004" b="1" i="0" spc="0" baseline="0" dirty="0">
                <a:latin typeface="Arial"/>
              </a:rPr>
              <a:t> 	</a:t>
            </a:r>
            <a:r>
              <a:rPr lang="en-US" sz="2004" b="1" i="0" spc="-15" baseline="0" dirty="0">
                <a:latin typeface="Arial"/>
              </a:rPr>
              <a:t>M</a:t>
            </a:r>
            <a:r>
              <a:rPr lang="en-US" sz="2004" b="1" i="0" spc="0" baseline="0" dirty="0">
                <a:latin typeface="Arial"/>
              </a:rPr>
              <a:t>CCLENDON 	AND </a:t>
            </a:r>
          </a:p>
          <a:p>
            <a:pPr marL="342900">
              <a:lnSpc>
                <a:spcPts val="2400"/>
              </a:lnSpc>
            </a:pPr>
            <a:r>
              <a:rPr lang="en-US" sz="2004" b="1" i="0" spc="0" baseline="0" dirty="0">
                <a:latin typeface="Arial"/>
              </a:rPr>
              <a:t>HUSBAND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MAJOR</a:t>
            </a:r>
            <a:r>
              <a:rPr lang="en-US" sz="2004" b="1" i="0" spc="-30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(RET)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ROY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MCCLENDON,</a:t>
            </a:r>
            <a:r>
              <a:rPr lang="en-US" sz="2004" b="1" i="0" spc="-30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BOTH</a:t>
            </a:r>
            <a:r>
              <a:rPr lang="en-US" sz="2004" b="1" i="0" spc="-16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USAF:</a:t>
            </a:r>
          </a:p>
        </p:txBody>
      </p:sp>
      <p:sp>
        <p:nvSpPr>
          <p:cNvPr id="562" name="Rectangle 562"/>
          <p:cNvSpPr/>
          <p:nvPr/>
        </p:nvSpPr>
        <p:spPr>
          <a:xfrm>
            <a:off x="1075029" y="4052901"/>
            <a:ext cx="7745425" cy="11288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098829" algn="l"/>
                <a:tab pos="1615465" algn="l"/>
                <a:tab pos="2123211" algn="l"/>
                <a:tab pos="2426487" algn="l"/>
                <a:tab pos="2856255" algn="l"/>
                <a:tab pos="3604539" algn="l"/>
                <a:tab pos="4098696" algn="l"/>
                <a:tab pos="4895748" algn="l"/>
                <a:tab pos="5769000" algn="l"/>
                <a:tab pos="6301130" algn="l"/>
                <a:tab pos="6604406" algn="l"/>
                <a:tab pos="7236866" algn="l"/>
              </a:tabLst>
            </a:pPr>
            <a:r>
              <a:rPr lang="en-US" sz="1800" b="0" i="0" spc="1255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Fannie 	</a:t>
            </a:r>
            <a:r>
              <a:rPr lang="en-US" sz="1800" b="0" i="0" spc="-28" baseline="0" dirty="0">
                <a:latin typeface="Arial"/>
              </a:rPr>
              <a:t>w</a:t>
            </a:r>
            <a:r>
              <a:rPr lang="en-US" sz="1800" b="0" i="0" spc="0" baseline="0" dirty="0">
                <a:latin typeface="Arial"/>
              </a:rPr>
              <a:t>as 	part 	of 	the 	6888</a:t>
            </a:r>
            <a:r>
              <a:rPr lang="en-US" sz="1818" b="0" i="0" spc="0" baseline="31402" dirty="0">
                <a:latin typeface="Arial"/>
              </a:rPr>
              <a:t>th</a:t>
            </a:r>
            <a:r>
              <a:rPr lang="en-US" sz="1800" b="0" i="0" spc="0" baseline="0" dirty="0">
                <a:latin typeface="Arial"/>
              </a:rPr>
              <a:t> 	that 	helped 	redirect 	mail 	to 	more 	than </a:t>
            </a:r>
          </a:p>
          <a:p>
            <a:pPr marL="286537">
              <a:lnSpc>
                <a:spcPts val="2160"/>
              </a:lnSpc>
              <a:tabLst>
                <a:tab pos="3711219" algn="l"/>
              </a:tabLst>
            </a:pPr>
            <a:r>
              <a:rPr lang="en-US" sz="1800" b="0" i="0" spc="0" baseline="0" dirty="0">
                <a:latin typeface="Arial"/>
              </a:rPr>
              <a:t>seven million members of the US	Armed Forces in the European Theater </a:t>
            </a:r>
          </a:p>
          <a:p>
            <a:pPr marL="286537">
              <a:lnSpc>
                <a:spcPts val="2160"/>
              </a:lnSpc>
              <a:tabLst>
                <a:tab pos="585240" algn="l"/>
                <a:tab pos="1874545" algn="l"/>
                <a:tab pos="2882163" algn="l"/>
                <a:tab pos="3587775" algn="l"/>
                <a:tab pos="4280052" algn="l"/>
                <a:tab pos="5086248" algn="l"/>
                <a:tab pos="5866536" algn="l"/>
                <a:tab pos="6775094" algn="l"/>
                <a:tab pos="7262773" algn="l"/>
              </a:tabLst>
            </a:pPr>
            <a:r>
              <a:rPr lang="en-US" sz="1800" b="0" i="0" spc="0" baseline="0" dirty="0">
                <a:latin typeface="Arial"/>
              </a:rPr>
              <a:t>of 	Operations, 	including 	Arm</a:t>
            </a:r>
            <a:r>
              <a:rPr lang="en-US" sz="1800" b="0" i="0" spc="-13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, 	Nav</a:t>
            </a:r>
            <a:r>
              <a:rPr lang="en-US" sz="1800" b="0" i="0" spc="-13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, 	Marine 	Corps, 	civilians 	and 	Red </a:t>
            </a:r>
          </a:p>
          <a:p>
            <a:pPr marL="286537">
              <a:lnSpc>
                <a:spcPts val="2159"/>
              </a:lnSpc>
            </a:pPr>
            <a:r>
              <a:rPr lang="en-US" sz="1800" b="0" i="0" spc="0" baseline="0" dirty="0">
                <a:latin typeface="Arial"/>
              </a:rPr>
              <a:t>Cross </a:t>
            </a:r>
            <a:r>
              <a:rPr lang="en-US" sz="1800" b="0" i="0" spc="-40" baseline="0" dirty="0">
                <a:latin typeface="Arial"/>
              </a:rPr>
              <a:t>w</a:t>
            </a:r>
            <a:r>
              <a:rPr lang="en-US" sz="1800" b="0" i="0" spc="0" baseline="0" dirty="0">
                <a:latin typeface="Arial"/>
              </a:rPr>
              <a:t>orkers</a:t>
            </a:r>
          </a:p>
        </p:txBody>
      </p:sp>
      <p:sp>
        <p:nvSpPr>
          <p:cNvPr id="563" name="Rectangle 563"/>
          <p:cNvSpPr/>
          <p:nvPr/>
        </p:nvSpPr>
        <p:spPr>
          <a:xfrm>
            <a:off x="1075029" y="5351679"/>
            <a:ext cx="7745425" cy="5801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797077" algn="l"/>
                <a:tab pos="1066825" algn="l"/>
                <a:tab pos="1298473" algn="l"/>
                <a:tab pos="1658137" algn="l"/>
                <a:tab pos="1955317" algn="l"/>
                <a:tab pos="2501163" algn="l"/>
                <a:tab pos="3433851" algn="l"/>
                <a:tab pos="4135272" algn="l"/>
                <a:tab pos="5077104" algn="l"/>
                <a:tab pos="5372760" algn="l"/>
                <a:tab pos="6176162" algn="l"/>
                <a:tab pos="6660794" algn="l"/>
                <a:tab pos="7502042" algn="l"/>
              </a:tabLst>
            </a:pPr>
            <a:r>
              <a:rPr lang="en-US" sz="1800" b="0" i="0" spc="1255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She 	is 	a 	26 	½ 	</a:t>
            </a:r>
            <a:r>
              <a:rPr lang="en-US" sz="1800" b="0" i="0" spc="-22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ear 	veteran, 	active 	member 	of 	ARAC, 	and 	resides 	in </a:t>
            </a:r>
          </a:p>
          <a:p>
            <a:pPr marL="286537">
              <a:lnSpc>
                <a:spcPts val="2159"/>
              </a:lnSpc>
            </a:pPr>
            <a:r>
              <a:rPr lang="en-US" sz="1800" b="0" i="0" spc="0" baseline="0" dirty="0">
                <a:latin typeface="Arial"/>
              </a:rPr>
              <a:t>Tempe, AZ at 104 </a:t>
            </a:r>
            <a:r>
              <a:rPr lang="en-US" sz="1800" b="0" i="0" spc="-24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ears old.</a:t>
            </a:r>
          </a:p>
        </p:txBody>
      </p:sp>
      <p:sp>
        <p:nvSpPr>
          <p:cNvPr id="564" name="Rectangle 564"/>
          <p:cNvSpPr/>
          <p:nvPr/>
        </p:nvSpPr>
        <p:spPr>
          <a:xfrm>
            <a:off x="1075029" y="5955183"/>
            <a:ext cx="7745425" cy="5801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772693" algn="l"/>
                <a:tab pos="1258849" algn="l"/>
                <a:tab pos="2316759" algn="l"/>
                <a:tab pos="2906547" algn="l"/>
                <a:tab pos="3430803" algn="l"/>
                <a:tab pos="3967251" algn="l"/>
                <a:tab pos="4212996" algn="l"/>
                <a:tab pos="5106060" algn="l"/>
                <a:tab pos="5985408" algn="l"/>
                <a:tab pos="6485534" algn="l"/>
                <a:tab pos="7047889" algn="l"/>
              </a:tabLst>
            </a:pPr>
            <a:r>
              <a:rPr lang="en-US" sz="1800" b="0" i="0" spc="1255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Her 	late 	husband, 	Ro</a:t>
            </a:r>
            <a:r>
              <a:rPr lang="en-US" sz="1800" b="0" i="0" spc="-20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, 	</a:t>
            </a:r>
            <a:r>
              <a:rPr lang="en-US" sz="1800" b="0" i="0" spc="-27" baseline="0" dirty="0">
                <a:latin typeface="Arial"/>
              </a:rPr>
              <a:t>w</a:t>
            </a:r>
            <a:r>
              <a:rPr lang="en-US" sz="1800" b="0" i="0" spc="0" baseline="0" dirty="0">
                <a:latin typeface="Arial"/>
              </a:rPr>
              <a:t>as 	also 	a 	20-</a:t>
            </a:r>
            <a:r>
              <a:rPr lang="en-US" sz="1800" b="0" i="0" spc="-13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ear 	veteran 	and 	later 	taught </a:t>
            </a:r>
          </a:p>
          <a:p>
            <a:pPr marL="286537">
              <a:lnSpc>
                <a:spcPts val="2160"/>
              </a:lnSpc>
            </a:pPr>
            <a:r>
              <a:rPr lang="en-US" sz="1800" b="0" i="0" spc="0" baseline="0" dirty="0">
                <a:latin typeface="Arial"/>
              </a:rPr>
              <a:t>school in the East Valle</a:t>
            </a:r>
            <a:r>
              <a:rPr lang="en-US" sz="1800" b="0" i="0" spc="-29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. </a:t>
            </a:r>
          </a:p>
        </p:txBody>
      </p:sp>
      <p:sp>
        <p:nvSpPr>
          <p:cNvPr id="565" name="Rectangle 565"/>
          <p:cNvSpPr/>
          <p:nvPr/>
        </p:nvSpPr>
        <p:spPr>
          <a:xfrm>
            <a:off x="1075029" y="6557087"/>
            <a:ext cx="56433" cy="271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8" b="0" i="0" spc="0" baseline="0" dirty="0">
                <a:latin typeface="Arial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Freeform 56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Freeform 567"/>
          <p:cNvSpPr/>
          <p:nvPr/>
        </p:nvSpPr>
        <p:spPr>
          <a:xfrm>
            <a:off x="526072" y="161481"/>
            <a:ext cx="8320405" cy="600519"/>
          </a:xfrm>
          <a:custGeom>
            <a:avLst/>
            <a:gdLst/>
            <a:ahLst/>
            <a:cxnLst/>
            <a:rect l="0" t="0" r="0" b="0"/>
            <a:pathLst>
              <a:path w="8320405" h="600519">
                <a:moveTo>
                  <a:pt x="0" y="600519"/>
                </a:moveTo>
                <a:lnTo>
                  <a:pt x="8320405" y="600519"/>
                </a:lnTo>
                <a:lnTo>
                  <a:pt x="8320405" y="0"/>
                </a:lnTo>
                <a:lnTo>
                  <a:pt x="0" y="0"/>
                </a:lnTo>
                <a:lnTo>
                  <a:pt x="0" y="600519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Freeform 568"/>
          <p:cNvSpPr/>
          <p:nvPr/>
        </p:nvSpPr>
        <p:spPr>
          <a:xfrm>
            <a:off x="526072" y="161481"/>
            <a:ext cx="8320405" cy="600519"/>
          </a:xfrm>
          <a:custGeom>
            <a:avLst/>
            <a:gdLst/>
            <a:ahLst/>
            <a:cxnLst/>
            <a:rect l="0" t="0" r="0" b="0"/>
            <a:pathLst>
              <a:path w="8320405" h="600519">
                <a:moveTo>
                  <a:pt x="0" y="600519"/>
                </a:moveTo>
                <a:lnTo>
                  <a:pt x="8320405" y="600519"/>
                </a:lnTo>
                <a:lnTo>
                  <a:pt x="8320405" y="0"/>
                </a:lnTo>
                <a:lnTo>
                  <a:pt x="0" y="0"/>
                </a:lnTo>
                <a:lnTo>
                  <a:pt x="0" y="600519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Freeform 569"/>
          <p:cNvSpPr/>
          <p:nvPr/>
        </p:nvSpPr>
        <p:spPr>
          <a:xfrm>
            <a:off x="526072" y="914399"/>
            <a:ext cx="8320405" cy="5867400"/>
          </a:xfrm>
          <a:custGeom>
            <a:avLst/>
            <a:gdLst/>
            <a:ahLst/>
            <a:cxnLst/>
            <a:rect l="0" t="0" r="0" b="0"/>
            <a:pathLst>
              <a:path w="8320405" h="5867400">
                <a:moveTo>
                  <a:pt x="0" y="5867400"/>
                </a:moveTo>
                <a:lnTo>
                  <a:pt x="8320405" y="5867400"/>
                </a:lnTo>
                <a:lnTo>
                  <a:pt x="8320405" y="0"/>
                </a:lnTo>
                <a:lnTo>
                  <a:pt x="0" y="0"/>
                </a:lnTo>
                <a:lnTo>
                  <a:pt x="0" y="58674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Freeform 570"/>
          <p:cNvSpPr/>
          <p:nvPr/>
        </p:nvSpPr>
        <p:spPr>
          <a:xfrm>
            <a:off x="526072" y="914399"/>
            <a:ext cx="8320405" cy="5867400"/>
          </a:xfrm>
          <a:custGeom>
            <a:avLst/>
            <a:gdLst/>
            <a:ahLst/>
            <a:cxnLst/>
            <a:rect l="0" t="0" r="0" b="0"/>
            <a:pathLst>
              <a:path w="8320405" h="5867400">
                <a:moveTo>
                  <a:pt x="0" y="5867400"/>
                </a:moveTo>
                <a:lnTo>
                  <a:pt x="8320405" y="5867400"/>
                </a:lnTo>
                <a:lnTo>
                  <a:pt x="8320405" y="0"/>
                </a:lnTo>
                <a:lnTo>
                  <a:pt x="0" y="0"/>
                </a:lnTo>
                <a:lnTo>
                  <a:pt x="0" y="58674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1" name="Picture 45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3550" y="228562"/>
            <a:ext cx="457339" cy="453682"/>
          </a:xfrm>
          <a:prstGeom prst="rect">
            <a:avLst/>
          </a:prstGeom>
          <a:noFill/>
        </p:spPr>
      </p:pic>
      <p:pic>
        <p:nvPicPr>
          <p:cNvPr id="572" name="Picture 53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097" y="228562"/>
            <a:ext cx="457238" cy="451142"/>
          </a:xfrm>
          <a:prstGeom prst="rect">
            <a:avLst/>
          </a:prstGeom>
          <a:noFill/>
        </p:spPr>
      </p:pic>
      <p:pic>
        <p:nvPicPr>
          <p:cNvPr id="573" name="Picture 57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656970"/>
            <a:ext cx="2429764" cy="1752600"/>
          </a:xfrm>
          <a:prstGeom prst="rect">
            <a:avLst/>
          </a:prstGeom>
          <a:noFill/>
        </p:spPr>
      </p:pic>
      <p:sp>
        <p:nvSpPr>
          <p:cNvPr id="574" name="Freeform 574"/>
          <p:cNvSpPr/>
          <p:nvPr/>
        </p:nvSpPr>
        <p:spPr>
          <a:xfrm>
            <a:off x="682625" y="1653795"/>
            <a:ext cx="2436114" cy="1758950"/>
          </a:xfrm>
          <a:custGeom>
            <a:avLst/>
            <a:gdLst/>
            <a:ahLst/>
            <a:cxnLst/>
            <a:rect l="0" t="0" r="0" b="0"/>
            <a:pathLst>
              <a:path w="2436114" h="1758950">
                <a:moveTo>
                  <a:pt x="0" y="1758950"/>
                </a:moveTo>
                <a:lnTo>
                  <a:pt x="2436114" y="1758950"/>
                </a:lnTo>
                <a:lnTo>
                  <a:pt x="2436114" y="0"/>
                </a:lnTo>
                <a:lnTo>
                  <a:pt x="0" y="0"/>
                </a:lnTo>
                <a:lnTo>
                  <a:pt x="0" y="1758950"/>
                </a:lnTo>
                <a:close/>
              </a:path>
            </a:pathLst>
          </a:custGeom>
          <a:noFill/>
          <a:ln w="6350" cap="flat" cmpd="sng">
            <a:solidFill>
              <a:srgbClr val="00000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5" name="Picture 57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2589" y="1371600"/>
            <a:ext cx="3487420" cy="2316607"/>
          </a:xfrm>
          <a:prstGeom prst="rect">
            <a:avLst/>
          </a:prstGeom>
          <a:noFill/>
        </p:spPr>
      </p:pic>
      <p:sp>
        <p:nvSpPr>
          <p:cNvPr id="576" name="Freeform 576"/>
          <p:cNvSpPr/>
          <p:nvPr/>
        </p:nvSpPr>
        <p:spPr>
          <a:xfrm>
            <a:off x="2936239" y="1365250"/>
            <a:ext cx="3500121" cy="2329308"/>
          </a:xfrm>
          <a:custGeom>
            <a:avLst/>
            <a:gdLst/>
            <a:ahLst/>
            <a:cxnLst/>
            <a:rect l="0" t="0" r="0" b="0"/>
            <a:pathLst>
              <a:path w="3500121" h="2329308">
                <a:moveTo>
                  <a:pt x="0" y="2329308"/>
                </a:moveTo>
                <a:lnTo>
                  <a:pt x="3500121" y="2329308"/>
                </a:lnTo>
                <a:lnTo>
                  <a:pt x="3500121" y="0"/>
                </a:lnTo>
                <a:lnTo>
                  <a:pt x="0" y="0"/>
                </a:lnTo>
                <a:lnTo>
                  <a:pt x="0" y="2329308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7" name="Picture 57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0250" y="1600201"/>
            <a:ext cx="2876550" cy="1914270"/>
          </a:xfrm>
          <a:prstGeom prst="rect">
            <a:avLst/>
          </a:prstGeom>
          <a:noFill/>
        </p:spPr>
      </p:pic>
      <p:sp>
        <p:nvSpPr>
          <p:cNvPr id="578" name="Freeform 578"/>
          <p:cNvSpPr/>
          <p:nvPr/>
        </p:nvSpPr>
        <p:spPr>
          <a:xfrm>
            <a:off x="5803900" y="1593851"/>
            <a:ext cx="2889250" cy="1926971"/>
          </a:xfrm>
          <a:custGeom>
            <a:avLst/>
            <a:gdLst/>
            <a:ahLst/>
            <a:cxnLst/>
            <a:rect l="0" t="0" r="0" b="0"/>
            <a:pathLst>
              <a:path w="2889250" h="1926971">
                <a:moveTo>
                  <a:pt x="0" y="1926971"/>
                </a:moveTo>
                <a:lnTo>
                  <a:pt x="2889250" y="1926971"/>
                </a:lnTo>
                <a:lnTo>
                  <a:pt x="2889250" y="0"/>
                </a:lnTo>
                <a:lnTo>
                  <a:pt x="0" y="0"/>
                </a:lnTo>
                <a:lnTo>
                  <a:pt x="0" y="1926971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9" name="Picture 57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6450" y="3333306"/>
            <a:ext cx="2190750" cy="2695575"/>
          </a:xfrm>
          <a:prstGeom prst="rect">
            <a:avLst/>
          </a:prstGeom>
          <a:noFill/>
        </p:spPr>
      </p:pic>
      <p:sp>
        <p:nvSpPr>
          <p:cNvPr id="580" name="Freeform 580"/>
          <p:cNvSpPr/>
          <p:nvPr/>
        </p:nvSpPr>
        <p:spPr>
          <a:xfrm>
            <a:off x="5880100" y="3326956"/>
            <a:ext cx="2203450" cy="2708275"/>
          </a:xfrm>
          <a:custGeom>
            <a:avLst/>
            <a:gdLst/>
            <a:ahLst/>
            <a:cxnLst/>
            <a:rect l="0" t="0" r="0" b="0"/>
            <a:pathLst>
              <a:path w="2203450" h="2708275">
                <a:moveTo>
                  <a:pt x="0" y="2708275"/>
                </a:moveTo>
                <a:lnTo>
                  <a:pt x="2203450" y="2708275"/>
                </a:lnTo>
                <a:lnTo>
                  <a:pt x="2203450" y="0"/>
                </a:lnTo>
                <a:lnTo>
                  <a:pt x="0" y="0"/>
                </a:lnTo>
                <a:lnTo>
                  <a:pt x="0" y="2708275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1" name="Picture 581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903" y="3276575"/>
            <a:ext cx="4070858" cy="2702179"/>
          </a:xfrm>
          <a:prstGeom prst="rect">
            <a:avLst/>
          </a:prstGeom>
          <a:noFill/>
        </p:spPr>
      </p:pic>
      <p:sp>
        <p:nvSpPr>
          <p:cNvPr id="582" name="Freeform 582"/>
          <p:cNvSpPr/>
          <p:nvPr/>
        </p:nvSpPr>
        <p:spPr>
          <a:xfrm>
            <a:off x="1180553" y="3270225"/>
            <a:ext cx="4083559" cy="2714879"/>
          </a:xfrm>
          <a:custGeom>
            <a:avLst/>
            <a:gdLst/>
            <a:ahLst/>
            <a:cxnLst/>
            <a:rect l="0" t="0" r="0" b="0"/>
            <a:pathLst>
              <a:path w="4083559" h="2714879">
                <a:moveTo>
                  <a:pt x="0" y="2714879"/>
                </a:moveTo>
                <a:lnTo>
                  <a:pt x="4083559" y="2714879"/>
                </a:lnTo>
                <a:lnTo>
                  <a:pt x="4083559" y="0"/>
                </a:lnTo>
                <a:lnTo>
                  <a:pt x="0" y="0"/>
                </a:lnTo>
                <a:lnTo>
                  <a:pt x="0" y="2714879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Rectangle 583"/>
          <p:cNvSpPr/>
          <p:nvPr/>
        </p:nvSpPr>
        <p:spPr>
          <a:xfrm>
            <a:off x="2158619" y="193473"/>
            <a:ext cx="5054453" cy="4755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8" b="1" i="0" spc="0" baseline="0" dirty="0">
                <a:latin typeface="Arial"/>
              </a:rPr>
              <a:t>UNS</a:t>
            </a:r>
            <a:r>
              <a:rPr lang="en-US" sz="2798" b="1" i="0" spc="-12" baseline="0" dirty="0">
                <a:latin typeface="Arial"/>
              </a:rPr>
              <a:t>U</a:t>
            </a:r>
            <a:r>
              <a:rPr lang="en-US" sz="2798" b="1" i="0" spc="0" baseline="0" dirty="0">
                <a:latin typeface="Arial"/>
              </a:rPr>
              <a:t>NG H</a:t>
            </a:r>
            <a:r>
              <a:rPr lang="en-US" sz="2798" b="1" i="0" spc="-12" baseline="0" dirty="0">
                <a:latin typeface="Arial"/>
              </a:rPr>
              <a:t>E</a:t>
            </a:r>
            <a:r>
              <a:rPr lang="en-US" sz="2798" b="1" i="0" spc="0" baseline="0" dirty="0">
                <a:latin typeface="Arial"/>
              </a:rPr>
              <a:t>ROINES O</a:t>
            </a:r>
            <a:r>
              <a:rPr lang="en-US" sz="2798" b="1" i="0" spc="-12" baseline="0" dirty="0">
                <a:latin typeface="Arial"/>
              </a:rPr>
              <a:t>F</a:t>
            </a:r>
            <a:r>
              <a:rPr lang="en-US" sz="2798" b="1" i="0" spc="0" baseline="0" dirty="0">
                <a:latin typeface="Arial"/>
              </a:rPr>
              <a:t> WWII</a:t>
            </a:r>
          </a:p>
        </p:txBody>
      </p:sp>
      <p:sp>
        <p:nvSpPr>
          <p:cNvPr id="584" name="Rectangle 584"/>
          <p:cNvSpPr/>
          <p:nvPr/>
        </p:nvSpPr>
        <p:spPr>
          <a:xfrm>
            <a:off x="617524" y="920177"/>
            <a:ext cx="7467078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RECOGNITION</a:t>
            </a:r>
            <a:r>
              <a:rPr lang="en-US" sz="2004" b="1" i="0" spc="-39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OF</a:t>
            </a:r>
            <a:r>
              <a:rPr lang="en-US" sz="2004" b="1" i="0" spc="-11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THE 688</a:t>
            </a:r>
            <a:r>
              <a:rPr lang="en-US" sz="2004" b="1" i="0" spc="-36" baseline="0" dirty="0">
                <a:latin typeface="Arial"/>
              </a:rPr>
              <a:t>8</a:t>
            </a:r>
            <a:r>
              <a:rPr lang="en-US" sz="2018" b="1" i="0" spc="-22" baseline="31434" dirty="0">
                <a:latin typeface="Arial"/>
              </a:rPr>
              <a:t>T</a:t>
            </a:r>
            <a:r>
              <a:rPr lang="en-US" sz="2018" b="1" i="0" spc="0" baseline="31434" dirty="0">
                <a:latin typeface="Arial"/>
              </a:rPr>
              <a:t>H</a:t>
            </a:r>
            <a:r>
              <a:rPr lang="en-US" sz="2004" b="1" i="0" spc="0" baseline="0" dirty="0">
                <a:latin typeface="Arial"/>
              </a:rPr>
              <a:t> AND</a:t>
            </a:r>
            <a:r>
              <a:rPr lang="en-US" sz="2004" b="1" i="0" spc="-13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MAJOR</a:t>
            </a:r>
            <a:r>
              <a:rPr lang="en-US" sz="2004" b="1" i="0" spc="-25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MCCLENDON:</a:t>
            </a:r>
            <a:r>
              <a:rPr lang="en-US" sz="2018" b="1" i="0" spc="0" baseline="31434" dirty="0">
                <a:latin typeface="Arial"/>
              </a:rPr>
              <a:t> </a:t>
            </a:r>
          </a:p>
        </p:txBody>
      </p:sp>
      <p:sp>
        <p:nvSpPr>
          <p:cNvPr id="585" name="Rectangle 585"/>
          <p:cNvSpPr/>
          <p:nvPr/>
        </p:nvSpPr>
        <p:spPr>
          <a:xfrm>
            <a:off x="617524" y="5310263"/>
            <a:ext cx="70753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1" i="0" spc="0" baseline="0" dirty="0">
                <a:latin typeface="Arial"/>
              </a:rPr>
              <a:t> </a:t>
            </a:r>
          </a:p>
        </p:txBody>
      </p:sp>
      <p:sp>
        <p:nvSpPr>
          <p:cNvPr id="586" name="Rectangle 586"/>
          <p:cNvSpPr/>
          <p:nvPr/>
        </p:nvSpPr>
        <p:spPr>
          <a:xfrm>
            <a:off x="617524" y="6041783"/>
            <a:ext cx="7819191" cy="5546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1" i="0" spc="0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With</a:t>
            </a:r>
            <a:r>
              <a:rPr lang="en-US" sz="1403" b="0" i="0" spc="-44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Congressma</a:t>
            </a:r>
            <a:r>
              <a:rPr lang="en-US" sz="1403" b="0" i="0" spc="-13" baseline="0" dirty="0">
                <a:latin typeface="Arial"/>
              </a:rPr>
              <a:t>n</a:t>
            </a:r>
            <a:r>
              <a:rPr lang="en-US" sz="1403" b="0" i="0" spc="-31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Stanton,</a:t>
            </a:r>
            <a:r>
              <a:rPr lang="en-US" sz="1403" b="0" i="0" spc="-43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Major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General</a:t>
            </a:r>
            <a:r>
              <a:rPr lang="en-US" sz="1403" b="0" i="0" spc="-33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Kerr</a:t>
            </a:r>
            <a:r>
              <a:rPr lang="en-US" sz="1403" b="0" i="0" spc="-19" baseline="0" dirty="0">
                <a:latin typeface="Arial"/>
              </a:rPr>
              <a:t>y</a:t>
            </a:r>
            <a:r>
              <a:rPr lang="en-US" sz="1403" b="0" i="0" spc="0" baseline="0" dirty="0">
                <a:latin typeface="Arial"/>
              </a:rPr>
              <a:t> Muehlenbeck,</a:t>
            </a:r>
            <a:r>
              <a:rPr lang="en-US" sz="1403" b="0" i="0" spc="-31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AZ Adjutant</a:t>
            </a:r>
            <a:r>
              <a:rPr lang="en-US" sz="1403" b="0" i="0" spc="-43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General,</a:t>
            </a:r>
            <a:r>
              <a:rPr lang="en-US" sz="1403" b="0" i="0" spc="-27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Col.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Wanda </a:t>
            </a:r>
          </a:p>
          <a:p>
            <a:pPr marL="0">
              <a:lnSpc>
                <a:spcPts val="1686"/>
              </a:lnSpc>
            </a:pPr>
            <a:r>
              <a:rPr lang="en-US" sz="1403" b="0" i="0" spc="0" baseline="0" dirty="0">
                <a:latin typeface="Arial"/>
              </a:rPr>
              <a:t>Wright,</a:t>
            </a:r>
            <a:r>
              <a:rPr lang="en-US" sz="1403" b="0" i="0" spc="-43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Col. Edna</a:t>
            </a:r>
            <a:r>
              <a:rPr lang="en-US" sz="1403" b="0" i="0" spc="-22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Cummings,</a:t>
            </a:r>
            <a:r>
              <a:rPr lang="en-US" sz="1403" b="0" i="0" spc="-31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and</a:t>
            </a:r>
            <a:r>
              <a:rPr lang="en-US" sz="1403" b="0" i="0" spc="-20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members</a:t>
            </a:r>
            <a:r>
              <a:rPr lang="en-US" sz="1403" b="0" i="0" spc="-43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of ARAC.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Freeform 58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Freeform 588"/>
          <p:cNvSpPr/>
          <p:nvPr/>
        </p:nvSpPr>
        <p:spPr>
          <a:xfrm>
            <a:off x="442544" y="1524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Freeform 589"/>
          <p:cNvSpPr/>
          <p:nvPr/>
        </p:nvSpPr>
        <p:spPr>
          <a:xfrm>
            <a:off x="442544" y="152400"/>
            <a:ext cx="8320405" cy="609600"/>
          </a:xfrm>
          <a:custGeom>
            <a:avLst/>
            <a:gdLst/>
            <a:ahLst/>
            <a:cxnLst/>
            <a:rect l="0" t="0" r="0" b="0"/>
            <a:pathLst>
              <a:path w="8320405" h="609600">
                <a:moveTo>
                  <a:pt x="0" y="609600"/>
                </a:moveTo>
                <a:lnTo>
                  <a:pt x="8320405" y="609600"/>
                </a:lnTo>
                <a:lnTo>
                  <a:pt x="8320405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Freeform 590"/>
          <p:cNvSpPr/>
          <p:nvPr/>
        </p:nvSpPr>
        <p:spPr>
          <a:xfrm>
            <a:off x="442544" y="914400"/>
            <a:ext cx="8320405" cy="5791200"/>
          </a:xfrm>
          <a:custGeom>
            <a:avLst/>
            <a:gdLst/>
            <a:ahLst/>
            <a:cxnLst/>
            <a:rect l="0" t="0" r="0" b="0"/>
            <a:pathLst>
              <a:path w="8320405" h="5791200">
                <a:moveTo>
                  <a:pt x="0" y="5791200"/>
                </a:moveTo>
                <a:lnTo>
                  <a:pt x="8320405" y="5791200"/>
                </a:lnTo>
                <a:lnTo>
                  <a:pt x="8320405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Freeform 591"/>
          <p:cNvSpPr/>
          <p:nvPr/>
        </p:nvSpPr>
        <p:spPr>
          <a:xfrm>
            <a:off x="442544" y="914400"/>
            <a:ext cx="8320405" cy="5791200"/>
          </a:xfrm>
          <a:custGeom>
            <a:avLst/>
            <a:gdLst/>
            <a:ahLst/>
            <a:cxnLst/>
            <a:rect l="0" t="0" r="0" b="0"/>
            <a:pathLst>
              <a:path w="8320405" h="5791200">
                <a:moveTo>
                  <a:pt x="0" y="5791200"/>
                </a:moveTo>
                <a:lnTo>
                  <a:pt x="8320405" y="5791200"/>
                </a:lnTo>
                <a:lnTo>
                  <a:pt x="8320405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2" name="Picture 45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2118"/>
            <a:ext cx="457200" cy="453682"/>
          </a:xfrm>
          <a:prstGeom prst="rect">
            <a:avLst/>
          </a:prstGeom>
          <a:noFill/>
        </p:spPr>
      </p:pic>
      <p:pic>
        <p:nvPicPr>
          <p:cNvPr id="593" name="Picture 45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7072" y="228562"/>
            <a:ext cx="457339" cy="453682"/>
          </a:xfrm>
          <a:prstGeom prst="rect">
            <a:avLst/>
          </a:prstGeom>
          <a:noFill/>
        </p:spPr>
      </p:pic>
      <p:pic>
        <p:nvPicPr>
          <p:cNvPr id="594" name="Picture 59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1169543" y="4618102"/>
            <a:ext cx="3575811" cy="2011298"/>
          </a:xfrm>
          <a:prstGeom prst="rect">
            <a:avLst/>
          </a:prstGeom>
          <a:noFill/>
        </p:spPr>
      </p:pic>
      <p:sp>
        <p:nvSpPr>
          <p:cNvPr id="595" name="Freeform 595"/>
          <p:cNvSpPr/>
          <p:nvPr/>
        </p:nvSpPr>
        <p:spPr>
          <a:xfrm>
            <a:off x="1163231" y="4611752"/>
            <a:ext cx="3588512" cy="2023998"/>
          </a:xfrm>
          <a:custGeom>
            <a:avLst/>
            <a:gdLst/>
            <a:ahLst/>
            <a:cxnLst/>
            <a:rect l="0" t="0" r="0" b="0"/>
            <a:pathLst>
              <a:path w="3588512" h="2023998">
                <a:moveTo>
                  <a:pt x="0" y="2023998"/>
                </a:moveTo>
                <a:lnTo>
                  <a:pt x="3588512" y="2023998"/>
                </a:lnTo>
                <a:lnTo>
                  <a:pt x="3588512" y="0"/>
                </a:lnTo>
                <a:lnTo>
                  <a:pt x="0" y="0"/>
                </a:lnTo>
                <a:lnTo>
                  <a:pt x="0" y="2023998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6" name="Picture 59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5290" y="4598543"/>
            <a:ext cx="3046348" cy="2030857"/>
          </a:xfrm>
          <a:prstGeom prst="rect">
            <a:avLst/>
          </a:prstGeom>
          <a:noFill/>
        </p:spPr>
      </p:pic>
      <p:sp>
        <p:nvSpPr>
          <p:cNvPr id="597" name="Freeform 597"/>
          <p:cNvSpPr/>
          <p:nvPr/>
        </p:nvSpPr>
        <p:spPr>
          <a:xfrm>
            <a:off x="4990591" y="4593781"/>
            <a:ext cx="3055874" cy="2040382"/>
          </a:xfrm>
          <a:custGeom>
            <a:avLst/>
            <a:gdLst/>
            <a:ahLst/>
            <a:cxnLst/>
            <a:rect l="0" t="0" r="0" b="0"/>
            <a:pathLst>
              <a:path w="3055874" h="2040382">
                <a:moveTo>
                  <a:pt x="0" y="2040382"/>
                </a:moveTo>
                <a:lnTo>
                  <a:pt x="3055874" y="2040382"/>
                </a:lnTo>
                <a:lnTo>
                  <a:pt x="3055874" y="0"/>
                </a:lnTo>
                <a:lnTo>
                  <a:pt x="0" y="0"/>
                </a:lnTo>
                <a:lnTo>
                  <a:pt x="0" y="2040382"/>
                </a:lnTo>
                <a:close/>
              </a:path>
            </a:pathLst>
          </a:custGeom>
          <a:noFill/>
          <a:ln w="9525" cap="flat" cmpd="sng">
            <a:solidFill>
              <a:srgbClr val="00000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Rectangle 598"/>
          <p:cNvSpPr/>
          <p:nvPr/>
        </p:nvSpPr>
        <p:spPr>
          <a:xfrm>
            <a:off x="2075052" y="188901"/>
            <a:ext cx="5054453" cy="4755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8" b="1" i="0" spc="0" baseline="0" dirty="0">
                <a:latin typeface="Arial"/>
              </a:rPr>
              <a:t>UNS</a:t>
            </a:r>
            <a:r>
              <a:rPr lang="en-US" sz="2798" b="1" i="0" spc="-12" baseline="0" dirty="0">
                <a:latin typeface="Arial"/>
              </a:rPr>
              <a:t>U</a:t>
            </a:r>
            <a:r>
              <a:rPr lang="en-US" sz="2798" b="1" i="0" spc="0" baseline="0" dirty="0">
                <a:latin typeface="Arial"/>
              </a:rPr>
              <a:t>NG H</a:t>
            </a:r>
            <a:r>
              <a:rPr lang="en-US" sz="2798" b="1" i="0" spc="-12" baseline="0" dirty="0">
                <a:latin typeface="Arial"/>
              </a:rPr>
              <a:t>E</a:t>
            </a:r>
            <a:r>
              <a:rPr lang="en-US" sz="2798" b="1" i="0" spc="0" baseline="0" dirty="0">
                <a:latin typeface="Arial"/>
              </a:rPr>
              <a:t>ROINES O</a:t>
            </a:r>
            <a:r>
              <a:rPr lang="en-US" sz="2798" b="1" i="0" spc="-12" baseline="0" dirty="0">
                <a:latin typeface="Arial"/>
              </a:rPr>
              <a:t>F</a:t>
            </a:r>
            <a:r>
              <a:rPr lang="en-US" sz="2798" b="1" i="0" spc="0" baseline="0" dirty="0">
                <a:latin typeface="Arial"/>
              </a:rPr>
              <a:t> WWII</a:t>
            </a:r>
          </a:p>
        </p:txBody>
      </p:sp>
      <p:sp>
        <p:nvSpPr>
          <p:cNvPr id="599" name="Rectangle 599"/>
          <p:cNvSpPr/>
          <p:nvPr/>
        </p:nvSpPr>
        <p:spPr>
          <a:xfrm>
            <a:off x="534009" y="920177"/>
            <a:ext cx="4656262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6888</a:t>
            </a:r>
            <a:r>
              <a:rPr lang="en-US" sz="2018" b="1" i="0" spc="0" baseline="31434" dirty="0">
                <a:latin typeface="Arial"/>
              </a:rPr>
              <a:t>th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RECOGNITION</a:t>
            </a:r>
            <a:r>
              <a:rPr lang="en-US" sz="2004" b="1" i="0" spc="-41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CONTINUES: </a:t>
            </a:r>
          </a:p>
        </p:txBody>
      </p:sp>
      <p:sp>
        <p:nvSpPr>
          <p:cNvPr id="600" name="Rectangle 600"/>
          <p:cNvSpPr/>
          <p:nvPr/>
        </p:nvSpPr>
        <p:spPr>
          <a:xfrm>
            <a:off x="534009" y="1356578"/>
            <a:ext cx="8195677" cy="7588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61187" algn="l"/>
                <a:tab pos="652576" algn="l"/>
                <a:tab pos="1283487" algn="l"/>
                <a:tab pos="1688871" algn="l"/>
                <a:tab pos="3044088" algn="l"/>
                <a:tab pos="3515004" algn="l"/>
                <a:tab pos="3920388" algn="l"/>
                <a:tab pos="4548276" algn="l"/>
                <a:tab pos="5190134" algn="l"/>
                <a:tab pos="5572658" algn="l"/>
                <a:tab pos="6121298" algn="l"/>
                <a:tab pos="6616598" algn="l"/>
                <a:tab pos="7416952" algn="l"/>
              </a:tabLst>
            </a:pPr>
            <a:r>
              <a:rPr lang="en-US" sz="1596" b="0" i="0" spc="0" baseline="0" dirty="0">
                <a:latin typeface="Arial"/>
              </a:rPr>
              <a:t>   - 	In 	2019, 	the	documentary, 	</a:t>
            </a:r>
            <a:r>
              <a:rPr lang="en-US" sz="1596" b="0" i="1" spc="0" baseline="0" dirty="0">
                <a:latin typeface="Arial"/>
              </a:rPr>
              <a:t>The 	Six 	Triple 	Eight: 	No 	Mail, 	Low 	Morale,	</a:t>
            </a:r>
            <a:r>
              <a:rPr lang="en-US" sz="1596" b="0" i="0" spc="0" baseline="0" dirty="0">
                <a:latin typeface="Arial"/>
              </a:rPr>
              <a:t>directed </a:t>
            </a:r>
          </a:p>
          <a:p>
            <a:pPr marL="0">
              <a:lnSpc>
                <a:spcPts val="1919"/>
              </a:lnSpc>
              <a:tabLst>
                <a:tab pos="326135" algn="l"/>
                <a:tab pos="1207287" algn="l"/>
                <a:tab pos="1918995" algn="l"/>
                <a:tab pos="2664612" algn="l"/>
                <a:tab pos="3138576" algn="l"/>
                <a:tab pos="4086504" algn="l"/>
                <a:tab pos="4830470" algn="l"/>
                <a:tab pos="5316626" algn="l"/>
                <a:tab pos="6035954" algn="l"/>
                <a:tab pos="6532778" algn="l"/>
                <a:tab pos="6927748" algn="l"/>
                <a:tab pos="7505344" algn="l"/>
                <a:tab pos="7855864" algn="l"/>
              </a:tabLst>
            </a:pPr>
            <a:r>
              <a:rPr lang="en-US" sz="1596" b="0" i="0" spc="0" baseline="0" dirty="0">
                <a:latin typeface="Arial"/>
              </a:rPr>
              <a:t>by	historian 	James 	Theres 	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as 	released. 	Theres 	also 	h</a:t>
            </a:r>
            <a:r>
              <a:rPr lang="en-US" sz="1596" b="0" i="0" spc="-12" baseline="0" dirty="0">
                <a:latin typeface="Arial"/>
              </a:rPr>
              <a:t>e</a:t>
            </a:r>
            <a:r>
              <a:rPr lang="en-US" sz="1596" b="0" i="0" spc="0" baseline="0" dirty="0">
                <a:latin typeface="Arial"/>
              </a:rPr>
              <a:t>lped 	lead 	the 	effort 	for 	the </a:t>
            </a:r>
          </a:p>
          <a:p>
            <a:pPr marL="0">
              <a:lnSpc>
                <a:spcPts val="1920"/>
              </a:lnSpc>
            </a:pPr>
            <a:r>
              <a:rPr lang="en-US" sz="1596" b="0" i="0" spc="0" baseline="0" dirty="0">
                <a:latin typeface="Arial"/>
              </a:rPr>
              <a:t>monument to the Six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Triple Eight at Fort Leaven</a:t>
            </a:r>
            <a:r>
              <a:rPr lang="en-US" sz="1596" b="0" i="0" spc="-12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orth, KS.</a:t>
            </a:r>
          </a:p>
        </p:txBody>
      </p:sp>
      <p:sp>
        <p:nvSpPr>
          <p:cNvPr id="601" name="Rectangle 601"/>
          <p:cNvSpPr/>
          <p:nvPr/>
        </p:nvSpPr>
        <p:spPr>
          <a:xfrm>
            <a:off x="534009" y="2210399"/>
            <a:ext cx="8195677" cy="7588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0687" algn="l"/>
                <a:tab pos="367284" algn="l"/>
                <a:tab pos="664768" algn="l"/>
                <a:tab pos="1301775" algn="l"/>
                <a:tab pos="1713255" algn="l"/>
                <a:tab pos="2281707" algn="l"/>
                <a:tab pos="2580411" algn="l"/>
                <a:tab pos="2992272" algn="l"/>
                <a:tab pos="3684168" algn="l"/>
                <a:tab pos="4465980" algn="l"/>
                <a:tab pos="5159654" algn="l"/>
                <a:tab pos="6098438" algn="l"/>
                <a:tab pos="7016140" algn="l"/>
                <a:tab pos="7854340" algn="l"/>
              </a:tabLst>
            </a:pPr>
            <a:r>
              <a:rPr lang="en-US" sz="1596" b="0" i="0" spc="0" baseline="0" dirty="0">
                <a:latin typeface="Arial"/>
              </a:rPr>
              <a:t>  	- 	In 	2022, 	the 	story 	of 	the 	6888</a:t>
            </a:r>
            <a:r>
              <a:rPr lang="en-US" sz="1618" b="0" i="0" spc="0" baseline="31363" dirty="0">
                <a:latin typeface="Arial"/>
              </a:rPr>
              <a:t>th</a:t>
            </a:r>
            <a:r>
              <a:rPr lang="en-US" sz="1596" b="0" i="0" spc="0" baseline="0" dirty="0">
                <a:latin typeface="Arial"/>
              </a:rPr>
              <a:t> 	Central 	Postal 	</a:t>
            </a:r>
            <a:r>
              <a:rPr lang="en-US" sz="1596" b="0" i="0" spc="-13" baseline="0" dirty="0">
                <a:latin typeface="Arial"/>
              </a:rPr>
              <a:t>D</a:t>
            </a:r>
            <a:r>
              <a:rPr lang="en-US" sz="1596" b="0" i="0" spc="0" baseline="0" dirty="0">
                <a:latin typeface="Arial"/>
              </a:rPr>
              <a:t>irectory 	Battalion 	ins</a:t>
            </a:r>
            <a:r>
              <a:rPr lang="en-US" sz="1596" b="0" i="0" spc="-12" baseline="0" dirty="0">
                <a:latin typeface="Arial"/>
              </a:rPr>
              <a:t>p</a:t>
            </a:r>
            <a:r>
              <a:rPr lang="en-US" sz="1596" b="0" i="0" spc="0" baseline="0" dirty="0">
                <a:latin typeface="Arial"/>
              </a:rPr>
              <a:t>ired 	the </a:t>
            </a:r>
          </a:p>
          <a:p>
            <a:pPr marL="0">
              <a:lnSpc>
                <a:spcPts val="1920"/>
              </a:lnSpc>
              <a:tabLst>
                <a:tab pos="1263675" algn="l"/>
                <a:tab pos="1536471" algn="l"/>
                <a:tab pos="1749831" algn="l"/>
                <a:tab pos="2223795" algn="l"/>
                <a:tab pos="3013608" algn="l"/>
                <a:tab pos="3769512" algn="l"/>
                <a:tab pos="4450740" algn="l"/>
                <a:tab pos="4900574" algn="l"/>
                <a:tab pos="5816498" algn="l"/>
                <a:tab pos="6276746" algn="l"/>
                <a:tab pos="6784492" algn="l"/>
                <a:tab pos="7922921" algn="l"/>
              </a:tabLst>
            </a:pPr>
            <a:r>
              <a:rPr lang="en-US" sz="1596" b="0" i="0" spc="0" baseline="0" dirty="0">
                <a:latin typeface="Arial"/>
              </a:rPr>
              <a:t>development 	of 	a 	new	music</a:t>
            </a:r>
            <a:r>
              <a:rPr lang="en-US" sz="1596" b="0" i="0" spc="-12" baseline="0" dirty="0">
                <a:latin typeface="Arial"/>
              </a:rPr>
              <a:t>a</a:t>
            </a:r>
            <a:r>
              <a:rPr lang="en-US" sz="1596" b="0" i="0" spc="0" baseline="0" dirty="0">
                <a:latin typeface="Arial"/>
              </a:rPr>
              <a:t>l 	entitled 	"6888: 	The 	</a:t>
            </a:r>
            <a:r>
              <a:rPr lang="en-US" sz="1596" b="0" i="0" spc="0" baseline="0" dirty="0">
                <a:latin typeface="ArialMT"/>
              </a:rPr>
              <a:t>Musical”,</a:t>
            </a:r>
            <a:r>
              <a:rPr lang="en-US" sz="1596" b="0" i="0" spc="0" baseline="0" dirty="0">
                <a:latin typeface="Arial"/>
              </a:rPr>
              <a:t> 	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ith	Blair 	Underwood 	as </a:t>
            </a:r>
          </a:p>
          <a:p>
            <a:pPr marL="0">
              <a:lnSpc>
                <a:spcPts val="1920"/>
              </a:lnSpc>
              <a:tabLst>
                <a:tab pos="1830603" algn="l"/>
              </a:tabLst>
            </a:pPr>
            <a:r>
              <a:rPr lang="en-US" sz="1596" b="0" i="0" spc="0" baseline="0" dirty="0">
                <a:latin typeface="Arial"/>
              </a:rPr>
              <a:t>executive producer.	  </a:t>
            </a:r>
          </a:p>
        </p:txBody>
      </p:sp>
      <p:sp>
        <p:nvSpPr>
          <p:cNvPr id="602" name="Rectangle 602"/>
          <p:cNvSpPr/>
          <p:nvPr/>
        </p:nvSpPr>
        <p:spPr>
          <a:xfrm>
            <a:off x="534009" y="3063839"/>
            <a:ext cx="8195677" cy="5150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07848" algn="l"/>
                <a:tab pos="5286146" algn="l"/>
                <a:tab pos="5659526" algn="l"/>
              </a:tabLst>
            </a:pPr>
            <a:r>
              <a:rPr lang="en-US" sz="1596" b="0" i="0" spc="0" baseline="0" dirty="0">
                <a:latin typeface="Arial"/>
              </a:rPr>
              <a:t>   </a:t>
            </a:r>
            <a:r>
              <a:rPr lang="en-US" sz="1596" b="1" i="0" spc="0" baseline="0" dirty="0">
                <a:latin typeface="Arial"/>
              </a:rPr>
              <a:t>- 	In 2024, T</a:t>
            </a:r>
            <a:r>
              <a:rPr lang="en-US" sz="1596" b="1" i="0" spc="-24" baseline="0" dirty="0">
                <a:latin typeface="Arial"/>
              </a:rPr>
              <a:t>y</a:t>
            </a:r>
            <a:r>
              <a:rPr lang="en-US" sz="1596" b="1" i="0" spc="0" baseline="0" dirty="0">
                <a:latin typeface="Arial"/>
              </a:rPr>
              <a:t>ler Perr</a:t>
            </a:r>
            <a:r>
              <a:rPr lang="en-US" sz="1596" b="1" i="0" spc="-21" baseline="0" dirty="0">
                <a:latin typeface="Arial"/>
              </a:rPr>
              <a:t>y</a:t>
            </a:r>
            <a:r>
              <a:rPr lang="en-US" sz="1596" b="1" i="0" spc="0" baseline="0" dirty="0">
                <a:latin typeface="Arial"/>
              </a:rPr>
              <a:t> wrote, directed, and produced 	the 	mo</a:t>
            </a:r>
            <a:r>
              <a:rPr lang="en-US" sz="1596" b="1" i="0" spc="-24" baseline="0" dirty="0">
                <a:latin typeface="Arial"/>
              </a:rPr>
              <a:t>v</a:t>
            </a:r>
            <a:r>
              <a:rPr lang="en-US" sz="1596" b="1" i="0" spc="0" baseline="0" dirty="0">
                <a:latin typeface="Arial"/>
              </a:rPr>
              <a:t>ie, “Six Triple Eight,” </a:t>
            </a:r>
          </a:p>
          <a:p>
            <a:pPr marL="0">
              <a:lnSpc>
                <a:spcPts val="1920"/>
              </a:lnSpc>
            </a:pPr>
            <a:r>
              <a:rPr lang="en-US" sz="1596" b="1" i="0" spc="0" baseline="0" dirty="0">
                <a:latin typeface="Arial"/>
              </a:rPr>
              <a:t>based on the legac</a:t>
            </a:r>
            <a:r>
              <a:rPr lang="en-US" sz="1596" b="1" i="0" spc="-37" baseline="0" dirty="0">
                <a:latin typeface="Arial"/>
              </a:rPr>
              <a:t>y</a:t>
            </a:r>
            <a:r>
              <a:rPr lang="en-US" sz="1596" b="1" i="0" spc="0" baseline="0" dirty="0">
                <a:latin typeface="Arial"/>
              </a:rPr>
              <a:t> of th 6888</a:t>
            </a:r>
            <a:r>
              <a:rPr lang="en-US" sz="1618" b="1" i="0" spc="0" baseline="31363" dirty="0">
                <a:latin typeface="Arial"/>
              </a:rPr>
              <a:t>th</a:t>
            </a:r>
            <a:r>
              <a:rPr lang="en-US" sz="1596" b="1" i="0" spc="-12" baseline="0" dirty="0">
                <a:latin typeface="Arial"/>
              </a:rPr>
              <a:t> </a:t>
            </a:r>
            <a:r>
              <a:rPr lang="en-US" sz="1596" b="1" i="0" spc="0" baseline="0" dirty="0">
                <a:latin typeface="Arial"/>
              </a:rPr>
              <a:t>Central Postal Director</a:t>
            </a:r>
            <a:r>
              <a:rPr lang="en-US" sz="1596" b="1" i="0" spc="-33" baseline="0" dirty="0">
                <a:latin typeface="Arial"/>
              </a:rPr>
              <a:t>y</a:t>
            </a:r>
            <a:r>
              <a:rPr lang="en-US" sz="1596" b="1" i="0" spc="0" baseline="0" dirty="0">
                <a:latin typeface="Arial"/>
              </a:rPr>
              <a:t> Battalion . </a:t>
            </a:r>
          </a:p>
        </p:txBody>
      </p:sp>
      <p:sp>
        <p:nvSpPr>
          <p:cNvPr id="603" name="Rectangle 603"/>
          <p:cNvSpPr/>
          <p:nvPr/>
        </p:nvSpPr>
        <p:spPr>
          <a:xfrm>
            <a:off x="534009" y="3673693"/>
            <a:ext cx="8195677" cy="5150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0687" algn="l"/>
                <a:tab pos="358140" algn="l"/>
                <a:tab pos="884199" algn="l"/>
                <a:tab pos="1658391" algn="l"/>
                <a:tab pos="2251227" algn="l"/>
                <a:tab pos="3473856" algn="l"/>
                <a:tab pos="3795420" algn="l"/>
                <a:tab pos="5075834" algn="l"/>
                <a:tab pos="5648858" algn="l"/>
                <a:tab pos="6203594" algn="l"/>
                <a:tab pos="6761633" algn="l"/>
                <a:tab pos="7162444" algn="l"/>
                <a:tab pos="7834528" algn="l"/>
              </a:tabLst>
            </a:pPr>
            <a:r>
              <a:rPr lang="en-US" sz="1596" b="1" i="0" spc="0" baseline="0" dirty="0">
                <a:latin typeface="Arial"/>
              </a:rPr>
              <a:t>  	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- 	THE 	MOVIE 	W</a:t>
            </a:r>
            <a:r>
              <a:rPr lang="en-US" sz="1596" b="1" i="0" spc="-37" baseline="0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S 	RELE</a:t>
            </a:r>
            <a:r>
              <a:rPr lang="en-US" sz="1596" b="1" i="0" spc="-48" baseline="0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SED 	IN 	DECEMBER 	2024 	</a:t>
            </a:r>
            <a:r>
              <a:rPr lang="en-US" sz="1596" b="1" i="0" spc="-37" baseline="0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ND 	C</a:t>
            </a:r>
            <a:r>
              <a:rPr lang="en-US" sz="1596" b="1" i="0" spc="-37" baseline="0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N 	BE 	SEEN 	ON </a:t>
            </a:r>
          </a:p>
          <a:p>
            <a:pPr marL="0">
              <a:lnSpc>
                <a:spcPts val="1919"/>
              </a:lnSpc>
            </a:pP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NETFLIX.</a:t>
            </a:r>
          </a:p>
        </p:txBody>
      </p:sp>
      <p:sp>
        <p:nvSpPr>
          <p:cNvPr id="604" name="Rectangle 604"/>
          <p:cNvSpPr/>
          <p:nvPr/>
        </p:nvSpPr>
        <p:spPr>
          <a:xfrm>
            <a:off x="534009" y="4283293"/>
            <a:ext cx="7890877" cy="2712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   - BWO</a:t>
            </a:r>
            <a:r>
              <a:rPr lang="en-US" sz="1596" b="1" i="0" spc="-44" baseline="0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 H</a:t>
            </a:r>
            <a:r>
              <a:rPr lang="en-US" sz="1596" b="1" i="0" spc="-48" baseline="0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S BEEN</a:t>
            </a:r>
            <a:r>
              <a:rPr lang="en-US" sz="1596" b="1" i="0" spc="-12" baseline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COMPLETED </a:t>
            </a:r>
            <a:r>
              <a:rPr lang="en-US" sz="1596" b="1" i="0" spc="-48" baseline="0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ND IS </a:t>
            </a:r>
            <a:r>
              <a:rPr lang="en-US" sz="1596" b="1" i="0" spc="-48" baseline="0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V</a:t>
            </a:r>
            <a:r>
              <a:rPr lang="en-US" sz="1596" b="1" i="0" spc="-37" baseline="0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IL</a:t>
            </a:r>
            <a:r>
              <a:rPr lang="en-US" sz="1596" b="1" i="0" spc="-24" baseline="0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BLE </a:t>
            </a:r>
            <a:r>
              <a:rPr lang="en-US" sz="1596" b="1" i="0" spc="-49" baseline="0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T 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  <a:hlinkClick r:id="rId6"/>
              </a:rPr>
              <a:t>WWW.</a:t>
            </a:r>
            <a:r>
              <a:rPr lang="en-US" sz="1596" b="1" i="0" spc="-48" baseline="0" dirty="0">
                <a:solidFill>
                  <a:srgbClr val="C00000"/>
                </a:solidFill>
                <a:latin typeface="Arial"/>
                <a:hlinkClick r:id="rId6"/>
              </a:rPr>
              <a:t>A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  <a:hlinkClick r:id="rId6"/>
              </a:rPr>
              <a:t>R</a:t>
            </a:r>
            <a:r>
              <a:rPr lang="en-US" sz="1596" b="1" i="0" spc="-24" baseline="0" dirty="0">
                <a:solidFill>
                  <a:srgbClr val="C00000"/>
                </a:solidFill>
                <a:latin typeface="Arial"/>
                <a:hlinkClick r:id="rId6"/>
              </a:rPr>
              <a:t>A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  <a:hlinkClick r:id="rId6"/>
              </a:rPr>
              <a:t>CTAI.ORG</a:t>
            </a:r>
            <a:r>
              <a:rPr lang="en-US" sz="1596" b="1" i="0" spc="0" baseline="0" dirty="0">
                <a:solidFill>
                  <a:srgbClr val="C00000"/>
                </a:solidFill>
                <a:latin typeface="Arial"/>
              </a:rPr>
              <a:t>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Freeform 17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" name="Freeform 174"/>
          <p:cNvSpPr/>
          <p:nvPr/>
        </p:nvSpPr>
        <p:spPr>
          <a:xfrm>
            <a:off x="457200" y="76137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" name="Freeform 175"/>
          <p:cNvSpPr/>
          <p:nvPr/>
        </p:nvSpPr>
        <p:spPr>
          <a:xfrm>
            <a:off x="457200" y="76137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" name="Freeform 176"/>
          <p:cNvSpPr/>
          <p:nvPr/>
        </p:nvSpPr>
        <p:spPr>
          <a:xfrm>
            <a:off x="457200" y="685799"/>
            <a:ext cx="8229600" cy="6096000"/>
          </a:xfrm>
          <a:custGeom>
            <a:avLst/>
            <a:gdLst/>
            <a:ahLst/>
            <a:cxnLst/>
            <a:rect l="0" t="0" r="0" b="0"/>
            <a:pathLst>
              <a:path w="8229600" h="6096000">
                <a:moveTo>
                  <a:pt x="0" y="6096000"/>
                </a:moveTo>
                <a:lnTo>
                  <a:pt x="8229600" y="6096000"/>
                </a:lnTo>
                <a:lnTo>
                  <a:pt x="8229600" y="0"/>
                </a:lnTo>
                <a:lnTo>
                  <a:pt x="0" y="0"/>
                </a:lnTo>
                <a:lnTo>
                  <a:pt x="0" y="60960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" name="Freeform 177"/>
          <p:cNvSpPr/>
          <p:nvPr/>
        </p:nvSpPr>
        <p:spPr>
          <a:xfrm>
            <a:off x="457200" y="685799"/>
            <a:ext cx="8229600" cy="6096000"/>
          </a:xfrm>
          <a:custGeom>
            <a:avLst/>
            <a:gdLst/>
            <a:ahLst/>
            <a:cxnLst/>
            <a:rect l="0" t="0" r="0" b="0"/>
            <a:pathLst>
              <a:path w="8229600" h="6096000">
                <a:moveTo>
                  <a:pt x="0" y="6096000"/>
                </a:moveTo>
                <a:lnTo>
                  <a:pt x="8229600" y="6096000"/>
                </a:lnTo>
                <a:lnTo>
                  <a:pt x="8229600" y="0"/>
                </a:lnTo>
                <a:lnTo>
                  <a:pt x="0" y="0"/>
                </a:lnTo>
                <a:lnTo>
                  <a:pt x="0" y="6096000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8" name="Picture 17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6380" y="2573275"/>
            <a:ext cx="1150619" cy="1617725"/>
          </a:xfrm>
          <a:prstGeom prst="rect">
            <a:avLst/>
          </a:prstGeom>
          <a:noFill/>
        </p:spPr>
      </p:pic>
      <p:sp>
        <p:nvSpPr>
          <p:cNvPr id="179" name="Freeform 179"/>
          <p:cNvSpPr/>
          <p:nvPr/>
        </p:nvSpPr>
        <p:spPr>
          <a:xfrm>
            <a:off x="1510030" y="2566924"/>
            <a:ext cx="1163320" cy="1630426"/>
          </a:xfrm>
          <a:custGeom>
            <a:avLst/>
            <a:gdLst/>
            <a:ahLst/>
            <a:cxnLst/>
            <a:rect l="0" t="0" r="0" b="0"/>
            <a:pathLst>
              <a:path w="1163320" h="1630426">
                <a:moveTo>
                  <a:pt x="0" y="1630426"/>
                </a:moveTo>
                <a:lnTo>
                  <a:pt x="1163320" y="1630426"/>
                </a:lnTo>
                <a:lnTo>
                  <a:pt x="1163320" y="0"/>
                </a:lnTo>
                <a:lnTo>
                  <a:pt x="0" y="0"/>
                </a:lnTo>
                <a:lnTo>
                  <a:pt x="0" y="1630426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Rectangle 180"/>
          <p:cNvSpPr/>
          <p:nvPr/>
        </p:nvSpPr>
        <p:spPr>
          <a:xfrm>
            <a:off x="3251961" y="52085"/>
            <a:ext cx="2739534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0" spc="0" baseline="0" dirty="0">
                <a:latin typeface="Arial"/>
              </a:rPr>
              <a:t>TH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HE</a:t>
            </a:r>
            <a:r>
              <a:rPr lang="en-US" sz="2795" b="1" i="0" spc="-12" baseline="0" dirty="0">
                <a:latin typeface="Arial"/>
              </a:rPr>
              <a:t>R</a:t>
            </a:r>
            <a:r>
              <a:rPr lang="en-US" sz="2795" b="1" i="0" spc="0" baseline="0" dirty="0">
                <a:latin typeface="Arial"/>
              </a:rPr>
              <a:t>ITAG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</a:t>
            </a:r>
          </a:p>
        </p:txBody>
      </p:sp>
      <p:sp>
        <p:nvSpPr>
          <p:cNvPr id="181" name="Rectangle 181"/>
          <p:cNvSpPr/>
          <p:nvPr/>
        </p:nvSpPr>
        <p:spPr>
          <a:xfrm>
            <a:off x="548640" y="661098"/>
            <a:ext cx="6713112" cy="6148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"/>
              </a:rPr>
              <a:t>•</a:t>
            </a:r>
            <a:r>
              <a:rPr lang="en-US" sz="2004" b="1" i="0" spc="0" baseline="0" dirty="0">
                <a:latin typeface="Arial"/>
              </a:rPr>
              <a:t>FREDERICK DOUGLAS</a:t>
            </a:r>
            <a:r>
              <a:rPr lang="en-US" sz="2004" b="1" i="0" spc="-55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-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solidFill>
                  <a:srgbClr val="202122"/>
                </a:solidFill>
                <a:latin typeface="Arial"/>
              </a:rPr>
              <a:t>American</a:t>
            </a:r>
            <a:r>
              <a:rPr lang="en-US" sz="2004" b="1" i="0" spc="-31" baseline="0" dirty="0">
                <a:solidFill>
                  <a:srgbClr val="202122"/>
                </a:solidFill>
                <a:latin typeface="Arial"/>
              </a:rPr>
              <a:t> </a:t>
            </a:r>
            <a:r>
              <a:rPr lang="en-US" sz="2004" b="1" i="0" spc="0" baseline="0" dirty="0">
                <a:solidFill>
                  <a:srgbClr val="202122"/>
                </a:solidFill>
                <a:latin typeface="Arial"/>
              </a:rPr>
              <a:t>Social Reformer, </a:t>
            </a:r>
          </a:p>
          <a:p>
            <a:pPr marL="342900">
              <a:lnSpc>
                <a:spcPts val="2160"/>
              </a:lnSpc>
            </a:pPr>
            <a:r>
              <a:rPr lang="en-US" sz="2004" b="1" i="0" spc="0" baseline="0" dirty="0">
                <a:solidFill>
                  <a:srgbClr val="202122"/>
                </a:solidFill>
                <a:latin typeface="Arial"/>
              </a:rPr>
              <a:t>Abolitionist,</a:t>
            </a:r>
            <a:r>
              <a:rPr lang="en-US" sz="2004" b="1" i="0" spc="-43" baseline="0" dirty="0">
                <a:solidFill>
                  <a:srgbClr val="202122"/>
                </a:solidFill>
                <a:latin typeface="Arial"/>
              </a:rPr>
              <a:t> </a:t>
            </a:r>
            <a:r>
              <a:rPr lang="en-US" sz="2004" b="1" i="0" spc="0" baseline="0" dirty="0">
                <a:solidFill>
                  <a:srgbClr val="202122"/>
                </a:solidFill>
                <a:latin typeface="Arial"/>
              </a:rPr>
              <a:t>Orator,</a:t>
            </a:r>
            <a:r>
              <a:rPr lang="en-US" sz="2004" b="1" i="0" spc="-37" baseline="0" dirty="0">
                <a:solidFill>
                  <a:srgbClr val="202122"/>
                </a:solidFill>
                <a:latin typeface="Arial"/>
              </a:rPr>
              <a:t> </a:t>
            </a:r>
            <a:r>
              <a:rPr lang="en-US" sz="2004" b="1" i="0" spc="0" baseline="0" dirty="0">
                <a:solidFill>
                  <a:srgbClr val="202122"/>
                </a:solidFill>
                <a:latin typeface="Arial"/>
              </a:rPr>
              <a:t>Writer,</a:t>
            </a:r>
            <a:r>
              <a:rPr lang="en-US" sz="2004" b="1" i="0" spc="-43" baseline="0" dirty="0">
                <a:solidFill>
                  <a:srgbClr val="202122"/>
                </a:solidFill>
                <a:latin typeface="Arial"/>
              </a:rPr>
              <a:t> </a:t>
            </a:r>
            <a:r>
              <a:rPr lang="en-US" sz="2004" b="1" i="0" spc="0" baseline="0" dirty="0">
                <a:solidFill>
                  <a:srgbClr val="202122"/>
                </a:solidFill>
                <a:latin typeface="Arial"/>
              </a:rPr>
              <a:t>and Statesman:</a:t>
            </a:r>
          </a:p>
        </p:txBody>
      </p:sp>
      <p:sp>
        <p:nvSpPr>
          <p:cNvPr id="182" name="Rectangle 182"/>
          <p:cNvSpPr/>
          <p:nvPr/>
        </p:nvSpPr>
        <p:spPr>
          <a:xfrm>
            <a:off x="548640" y="1408431"/>
            <a:ext cx="6282511" cy="2548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00" b="0" i="0" spc="0" baseline="0" dirty="0">
                <a:solidFill>
                  <a:srgbClr val="202122"/>
                </a:solidFill>
                <a:latin typeface="Arial"/>
              </a:rPr>
              <a:t>      </a:t>
            </a:r>
            <a:r>
              <a:rPr lang="en-US" sz="1500" b="1" i="0" spc="0" baseline="0" dirty="0">
                <a:solidFill>
                  <a:srgbClr val="202122"/>
                </a:solidFill>
                <a:latin typeface="Arial"/>
              </a:rPr>
              <a:t>--</a:t>
            </a:r>
            <a:r>
              <a:rPr lang="en-US" sz="1500" b="0" i="0" spc="-22" baseline="0" dirty="0">
                <a:solidFill>
                  <a:srgbClr val="202122"/>
                </a:solidFill>
                <a:latin typeface="Arial"/>
              </a:rPr>
              <a:t> </a:t>
            </a:r>
            <a:r>
              <a:rPr lang="en-US" sz="1500" b="0" i="0" spc="0" baseline="0" dirty="0">
                <a:solidFill>
                  <a:srgbClr val="202122"/>
                </a:solidFill>
                <a:latin typeface="Arial"/>
              </a:rPr>
              <a:t>American</a:t>
            </a:r>
            <a:r>
              <a:rPr lang="en-US" sz="1500" b="0" i="0" spc="-22" baseline="0" dirty="0">
                <a:solidFill>
                  <a:srgbClr val="202122"/>
                </a:solidFill>
                <a:latin typeface="Arial"/>
              </a:rPr>
              <a:t> </a:t>
            </a:r>
            <a:r>
              <a:rPr lang="en-US" sz="1500" b="0" i="0" spc="0" baseline="0" dirty="0">
                <a:solidFill>
                  <a:srgbClr val="202122"/>
                </a:solidFill>
                <a:latin typeface="Arial"/>
              </a:rPr>
              <a:t>social reformer,</a:t>
            </a:r>
            <a:r>
              <a:rPr lang="en-US" sz="1500" b="0" i="0" spc="-45" baseline="0" dirty="0">
                <a:solidFill>
                  <a:srgbClr val="202122"/>
                </a:solidFill>
                <a:latin typeface="Arial"/>
              </a:rPr>
              <a:t> </a:t>
            </a:r>
            <a:r>
              <a:rPr lang="en-US" sz="1500" b="0" i="0" spc="0" baseline="0" dirty="0">
                <a:solidFill>
                  <a:srgbClr val="202122"/>
                </a:solidFill>
                <a:latin typeface="Arial"/>
              </a:rPr>
              <a:t>abolitionist,</a:t>
            </a:r>
            <a:r>
              <a:rPr lang="en-US" sz="1500" b="0" i="0" spc="-34" baseline="0" dirty="0">
                <a:solidFill>
                  <a:srgbClr val="202122"/>
                </a:solidFill>
                <a:latin typeface="Arial"/>
              </a:rPr>
              <a:t> </a:t>
            </a:r>
            <a:r>
              <a:rPr lang="en-US" sz="1500" b="0" i="0" spc="0" baseline="0" dirty="0">
                <a:solidFill>
                  <a:srgbClr val="202122"/>
                </a:solidFill>
                <a:latin typeface="Arial"/>
              </a:rPr>
              <a:t>orator,</a:t>
            </a:r>
            <a:r>
              <a:rPr lang="en-US" sz="1500" b="0" i="0" spc="-34" baseline="0" dirty="0">
                <a:solidFill>
                  <a:srgbClr val="202122"/>
                </a:solidFill>
                <a:latin typeface="Arial"/>
              </a:rPr>
              <a:t> </a:t>
            </a:r>
            <a:r>
              <a:rPr lang="en-US" sz="1500" b="0" i="0" spc="-15" baseline="0" dirty="0">
                <a:solidFill>
                  <a:srgbClr val="202122"/>
                </a:solidFill>
                <a:latin typeface="Arial"/>
              </a:rPr>
              <a:t>w</a:t>
            </a:r>
            <a:r>
              <a:rPr lang="en-US" sz="1500" b="0" i="0" spc="0" baseline="0" dirty="0">
                <a:solidFill>
                  <a:srgbClr val="202122"/>
                </a:solidFill>
                <a:latin typeface="Arial"/>
              </a:rPr>
              <a:t>riter, and</a:t>
            </a:r>
            <a:r>
              <a:rPr lang="en-US" sz="1500" b="0" i="0" spc="-22" baseline="0" dirty="0">
                <a:solidFill>
                  <a:srgbClr val="202122"/>
                </a:solidFill>
                <a:latin typeface="Arial"/>
              </a:rPr>
              <a:t> </a:t>
            </a:r>
            <a:r>
              <a:rPr lang="en-US" sz="1500" b="0" i="0" spc="0" baseline="0" dirty="0">
                <a:solidFill>
                  <a:srgbClr val="202122"/>
                </a:solidFill>
                <a:latin typeface="Arial"/>
              </a:rPr>
              <a:t>statesman</a:t>
            </a:r>
            <a:r>
              <a:rPr lang="en-US" sz="1200" b="0" i="0" spc="0" baseline="0" dirty="0">
                <a:solidFill>
                  <a:srgbClr val="202122"/>
                </a:solidFill>
                <a:latin typeface="Arial"/>
              </a:rPr>
              <a:t>.</a:t>
            </a:r>
            <a:r>
              <a:rPr lang="en-US" sz="1200" b="0" i="0" spc="-22" baseline="0" dirty="0">
                <a:solidFill>
                  <a:srgbClr val="202122"/>
                </a:solidFill>
                <a:latin typeface="Arial"/>
              </a:rPr>
              <a:t> </a:t>
            </a:r>
            <a:r>
              <a:rPr lang="en-US" sz="1200" b="0" i="0" spc="0" baseline="0" dirty="0">
                <a:latin typeface="Arial"/>
              </a:rPr>
              <a:t>.</a:t>
            </a:r>
          </a:p>
        </p:txBody>
      </p:sp>
      <p:sp>
        <p:nvSpPr>
          <p:cNvPr id="183" name="Rectangle 183"/>
          <p:cNvSpPr/>
          <p:nvPr/>
        </p:nvSpPr>
        <p:spPr>
          <a:xfrm>
            <a:off x="812291" y="1771143"/>
            <a:ext cx="7515910" cy="2548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00" b="0" i="0" spc="1412" baseline="0" dirty="0">
                <a:latin typeface="Arial"/>
              </a:rPr>
              <a:t>–</a:t>
            </a:r>
            <a:r>
              <a:rPr lang="en-US" sz="1500" b="0" i="0" spc="0" baseline="0" dirty="0">
                <a:latin typeface="Arial"/>
              </a:rPr>
              <a:t>Our collecti</a:t>
            </a:r>
            <a:r>
              <a:rPr lang="en-US" sz="1500" b="0" i="0" spc="-19" baseline="0" dirty="0">
                <a:latin typeface="Arial"/>
              </a:rPr>
              <a:t>v</a:t>
            </a:r>
            <a:r>
              <a:rPr lang="en-US" sz="1500" b="0" i="0" spc="0" baseline="0" dirty="0">
                <a:latin typeface="Arial"/>
              </a:rPr>
              <a:t>e roots</a:t>
            </a:r>
            <a:r>
              <a:rPr lang="en-US" sz="1500" b="0" i="0" spc="-34" baseline="0" dirty="0">
                <a:latin typeface="Arial"/>
              </a:rPr>
              <a:t> </a:t>
            </a:r>
            <a:r>
              <a:rPr lang="en-US" sz="1500" b="0" i="0" spc="0" baseline="0" dirty="0">
                <a:latin typeface="Arial"/>
              </a:rPr>
              <a:t>in America</a:t>
            </a:r>
            <a:r>
              <a:rPr lang="en-US" sz="1500" b="0" i="0" spc="-22" baseline="0" dirty="0">
                <a:latin typeface="Arial"/>
              </a:rPr>
              <a:t> </a:t>
            </a:r>
            <a:r>
              <a:rPr lang="en-US" sz="1500" b="0" i="0" spc="0" baseline="0" dirty="0">
                <a:latin typeface="Arial"/>
              </a:rPr>
              <a:t>can be traced</a:t>
            </a:r>
            <a:r>
              <a:rPr lang="en-US" sz="1500" b="0" i="0" spc="-34" baseline="0" dirty="0">
                <a:latin typeface="Arial"/>
              </a:rPr>
              <a:t> </a:t>
            </a:r>
            <a:r>
              <a:rPr lang="en-US" sz="1500" b="0" i="0" spc="0" baseline="0" dirty="0">
                <a:latin typeface="Arial"/>
              </a:rPr>
              <a:t>back</a:t>
            </a:r>
            <a:r>
              <a:rPr lang="en-US" sz="1500" b="0" i="0" spc="-21" baseline="0" dirty="0">
                <a:latin typeface="Arial"/>
              </a:rPr>
              <a:t> </a:t>
            </a:r>
            <a:r>
              <a:rPr lang="en-US" sz="1500" b="0" i="0" spc="0" baseline="0" dirty="0">
                <a:latin typeface="Arial"/>
              </a:rPr>
              <a:t>to</a:t>
            </a:r>
            <a:r>
              <a:rPr lang="en-US" sz="1500" b="0" i="0" spc="-22" baseline="0" dirty="0">
                <a:latin typeface="Arial"/>
              </a:rPr>
              <a:t> </a:t>
            </a:r>
            <a:r>
              <a:rPr lang="en-US" sz="1500" b="0" i="0" spc="0" baseline="0" dirty="0">
                <a:latin typeface="Arial"/>
              </a:rPr>
              <a:t>its genesis;</a:t>
            </a:r>
            <a:r>
              <a:rPr lang="en-US" sz="1500" b="0" i="0" spc="-31" baseline="0" dirty="0">
                <a:latin typeface="Arial"/>
              </a:rPr>
              <a:t> </a:t>
            </a:r>
            <a:r>
              <a:rPr lang="en-US" sz="1500" b="0" i="0" spc="0" baseline="0" dirty="0">
                <a:latin typeface="Arial"/>
              </a:rPr>
              <a:t>thus,</a:t>
            </a:r>
            <a:r>
              <a:rPr lang="en-US" sz="1500" b="0" i="0" spc="-31" baseline="0" dirty="0">
                <a:latin typeface="Arial"/>
              </a:rPr>
              <a:t> </a:t>
            </a:r>
            <a:r>
              <a:rPr lang="en-US" sz="1500" b="0" i="0" spc="-16" baseline="0" dirty="0">
                <a:latin typeface="Arial"/>
              </a:rPr>
              <a:t>w</a:t>
            </a:r>
            <a:r>
              <a:rPr lang="en-US" sz="1500" b="0" i="0" spc="0" baseline="0" dirty="0">
                <a:latin typeface="Arial"/>
              </a:rPr>
              <a:t>e are indeed </a:t>
            </a:r>
          </a:p>
        </p:txBody>
      </p:sp>
      <p:sp>
        <p:nvSpPr>
          <p:cNvPr id="184" name="Rectangle 184"/>
          <p:cNvSpPr/>
          <p:nvPr/>
        </p:nvSpPr>
        <p:spPr>
          <a:xfrm>
            <a:off x="1097584" y="1999399"/>
            <a:ext cx="7128467" cy="4842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02" b="0" i="0" spc="0" baseline="0" dirty="0">
                <a:latin typeface="Arial"/>
              </a:rPr>
              <a:t>confirmed</a:t>
            </a:r>
            <a:r>
              <a:rPr lang="en-US" sz="1502" b="0" i="0" spc="-34" baseline="0" dirty="0">
                <a:latin typeface="Arial"/>
              </a:rPr>
              <a:t> </a:t>
            </a:r>
            <a:r>
              <a:rPr lang="en-US" sz="1502" b="0" i="0" spc="0" baseline="0" dirty="0">
                <a:latin typeface="Arial"/>
              </a:rPr>
              <a:t>in the</a:t>
            </a:r>
            <a:r>
              <a:rPr lang="en-US" sz="1502" b="0" i="0" spc="-22" baseline="0" dirty="0">
                <a:latin typeface="Arial"/>
              </a:rPr>
              <a:t> </a:t>
            </a:r>
            <a:r>
              <a:rPr lang="en-US" sz="1502" b="0" i="0" spc="0" baseline="0" dirty="0">
                <a:latin typeface="Arial"/>
              </a:rPr>
              <a:t>message</a:t>
            </a:r>
            <a:r>
              <a:rPr lang="en-US" sz="1502" b="0" i="0" spc="-22" baseline="0" dirty="0">
                <a:latin typeface="Arial"/>
              </a:rPr>
              <a:t> </a:t>
            </a:r>
            <a:r>
              <a:rPr lang="en-US" sz="1502" b="0" i="0" spc="0" baseline="0" dirty="0">
                <a:latin typeface="Arial"/>
              </a:rPr>
              <a:t>gi</a:t>
            </a:r>
            <a:r>
              <a:rPr lang="en-US" sz="1502" b="0" i="0" spc="-17" baseline="0" dirty="0">
                <a:latin typeface="Arial"/>
              </a:rPr>
              <a:t>v</a:t>
            </a:r>
            <a:r>
              <a:rPr lang="en-US" sz="1502" b="0" i="0" spc="0" baseline="0" dirty="0">
                <a:latin typeface="Arial"/>
              </a:rPr>
              <a:t>en b</a:t>
            </a:r>
            <a:r>
              <a:rPr lang="en-US" sz="1502" b="0" i="0" spc="-20" baseline="0" dirty="0">
                <a:latin typeface="Arial"/>
              </a:rPr>
              <a:t>y</a:t>
            </a:r>
            <a:r>
              <a:rPr lang="en-US" sz="1502" b="0" i="0" spc="0" baseline="0" dirty="0">
                <a:latin typeface="Arial"/>
              </a:rPr>
              <a:t> the</a:t>
            </a:r>
            <a:r>
              <a:rPr lang="en-US" sz="1502" b="0" i="0" spc="-22" baseline="0" dirty="0">
                <a:latin typeface="Arial"/>
              </a:rPr>
              <a:t> </a:t>
            </a:r>
            <a:r>
              <a:rPr lang="en-US" sz="1502" b="0" i="0" spc="0" baseline="0" dirty="0">
                <a:latin typeface="Arial"/>
              </a:rPr>
              <a:t>great</a:t>
            </a:r>
            <a:r>
              <a:rPr lang="en-US" sz="1502" b="0" i="0" spc="-20" baseline="0" dirty="0">
                <a:latin typeface="Arial"/>
              </a:rPr>
              <a:t> </a:t>
            </a:r>
            <a:r>
              <a:rPr lang="en-US" sz="1502" b="0" i="0" spc="0" baseline="0" dirty="0">
                <a:latin typeface="Arial"/>
              </a:rPr>
              <a:t>Negro orator</a:t>
            </a:r>
            <a:r>
              <a:rPr lang="en-US" sz="1502" b="0" i="0" spc="-31" baseline="0" dirty="0">
                <a:latin typeface="Arial"/>
              </a:rPr>
              <a:t> </a:t>
            </a:r>
            <a:r>
              <a:rPr lang="en-US" sz="1502" b="0" i="0" spc="0" baseline="0" dirty="0">
                <a:latin typeface="Arial"/>
              </a:rPr>
              <a:t>and statesman,</a:t>
            </a:r>
            <a:r>
              <a:rPr lang="en-US" sz="1502" b="0" i="0" spc="-44" baseline="0" dirty="0">
                <a:latin typeface="Arial"/>
              </a:rPr>
              <a:t> </a:t>
            </a:r>
            <a:r>
              <a:rPr lang="en-US" sz="1502" b="0" i="0" spc="0" baseline="0" dirty="0">
                <a:latin typeface="Arial"/>
              </a:rPr>
              <a:t>Frederick </a:t>
            </a:r>
          </a:p>
          <a:p>
            <a:pPr marL="0">
              <a:lnSpc>
                <a:spcPts val="1802"/>
              </a:lnSpc>
            </a:pPr>
            <a:r>
              <a:rPr lang="en-US" sz="1500" b="0" i="0" spc="0" baseline="0" dirty="0">
                <a:latin typeface="Arial"/>
              </a:rPr>
              <a:t>Douglass.</a:t>
            </a:r>
            <a:r>
              <a:rPr lang="en-US" sz="1500" b="0" i="0" spc="-19" baseline="0" dirty="0">
                <a:latin typeface="Arial"/>
              </a:rPr>
              <a:t> </a:t>
            </a:r>
            <a:r>
              <a:rPr lang="en-US" sz="1500" b="0" i="0" spc="0" baseline="0" dirty="0">
                <a:latin typeface="Arial"/>
              </a:rPr>
              <a:t> </a:t>
            </a:r>
          </a:p>
        </p:txBody>
      </p:sp>
      <p:sp>
        <p:nvSpPr>
          <p:cNvPr id="185" name="Rectangle 185"/>
          <p:cNvSpPr/>
          <p:nvPr/>
        </p:nvSpPr>
        <p:spPr>
          <a:xfrm>
            <a:off x="3098926" y="2457324"/>
            <a:ext cx="5549138" cy="4834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647700" algn="l"/>
                <a:tab pos="1103376" algn="l"/>
                <a:tab pos="1720595" algn="l"/>
                <a:tab pos="2261869" algn="l"/>
                <a:tab pos="2537713" algn="l"/>
                <a:tab pos="3872738" algn="l"/>
                <a:tab pos="4255642" algn="l"/>
                <a:tab pos="5339206" algn="l"/>
              </a:tabLst>
            </a:pPr>
            <a:r>
              <a:rPr lang="en-US" sz="1500" b="0" i="0" spc="1344" baseline="0" dirty="0">
                <a:latin typeface="Courier New"/>
              </a:rPr>
              <a:t>o</a:t>
            </a:r>
            <a:r>
              <a:rPr lang="en-US" sz="1500" b="0" i="0" spc="0" baseline="0" dirty="0">
                <a:latin typeface="Arial"/>
              </a:rPr>
              <a:t>He 	</a:t>
            </a:r>
            <a:r>
              <a:rPr lang="en-US" sz="1500" b="0" i="0" spc="-15" baseline="0" dirty="0">
                <a:latin typeface="Arial"/>
              </a:rPr>
              <a:t>w</a:t>
            </a:r>
            <a:r>
              <a:rPr lang="en-US" sz="1500" b="0" i="0" spc="0" baseline="0" dirty="0">
                <a:latin typeface="Arial"/>
              </a:rPr>
              <a:t>as 	called 	upon 	to 	comme</a:t>
            </a:r>
            <a:r>
              <a:rPr lang="en-US" sz="1500" b="0" i="0" spc="-11" baseline="0" dirty="0">
                <a:latin typeface="Arial"/>
              </a:rPr>
              <a:t>m</a:t>
            </a:r>
            <a:r>
              <a:rPr lang="en-US" sz="1500" b="0" i="0" spc="0" baseline="0" dirty="0">
                <a:latin typeface="Arial"/>
              </a:rPr>
              <a:t>orate 	the 	Declaration 	of </a:t>
            </a:r>
          </a:p>
          <a:p>
            <a:pPr marL="284988">
              <a:lnSpc>
                <a:spcPts val="1800"/>
              </a:lnSpc>
            </a:pPr>
            <a:r>
              <a:rPr lang="en-US" sz="1500" b="0" i="0" spc="0" baseline="0" dirty="0">
                <a:latin typeface="Arial"/>
              </a:rPr>
              <a:t>Independence</a:t>
            </a:r>
            <a:r>
              <a:rPr lang="en-US" sz="1500" b="0" i="0" spc="-45" baseline="0" dirty="0">
                <a:latin typeface="Arial"/>
              </a:rPr>
              <a:t> </a:t>
            </a:r>
            <a:r>
              <a:rPr lang="en-US" sz="1500" b="0" i="0" spc="0" baseline="0" dirty="0">
                <a:latin typeface="Arial"/>
              </a:rPr>
              <a:t>at Rochester,</a:t>
            </a:r>
            <a:r>
              <a:rPr lang="en-US" sz="1500" b="0" i="0" spc="-45" baseline="0" dirty="0">
                <a:latin typeface="Arial"/>
              </a:rPr>
              <a:t> </a:t>
            </a:r>
            <a:r>
              <a:rPr lang="en-US" sz="1500" b="0" i="0" spc="0" baseline="0" dirty="0">
                <a:latin typeface="Arial"/>
              </a:rPr>
              <a:t>N</a:t>
            </a:r>
            <a:r>
              <a:rPr lang="en-US" sz="1500" b="0" i="0" spc="-17" baseline="0" dirty="0">
                <a:latin typeface="Arial"/>
              </a:rPr>
              <a:t>Y</a:t>
            </a:r>
            <a:r>
              <a:rPr lang="en-US" sz="1500" b="0" i="0" spc="0" baseline="0" dirty="0">
                <a:latin typeface="Arial"/>
              </a:rPr>
              <a:t> in 1852.</a:t>
            </a:r>
          </a:p>
        </p:txBody>
      </p:sp>
      <p:sp>
        <p:nvSpPr>
          <p:cNvPr id="186" name="Rectangle 186"/>
          <p:cNvSpPr/>
          <p:nvPr/>
        </p:nvSpPr>
        <p:spPr>
          <a:xfrm>
            <a:off x="3098926" y="3143124"/>
            <a:ext cx="5549138" cy="7121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693419" algn="l"/>
                <a:tab pos="1694688" algn="l"/>
                <a:tab pos="2197862" algn="l"/>
                <a:tab pos="2606294" algn="l"/>
                <a:tab pos="3150362" algn="l"/>
                <a:tab pos="3717290" algn="l"/>
                <a:tab pos="4528439" algn="l"/>
                <a:tab pos="5179186" algn="l"/>
              </a:tabLst>
            </a:pPr>
            <a:r>
              <a:rPr lang="en-US" sz="1500" b="0" i="0" spc="1344" baseline="0" dirty="0">
                <a:latin typeface="Courier New"/>
              </a:rPr>
              <a:t>o</a:t>
            </a:r>
            <a:r>
              <a:rPr lang="en-US" sz="1500" b="0" i="0" spc="0" baseline="0" dirty="0">
                <a:latin typeface="Arial"/>
              </a:rPr>
              <a:t>His 	assertions 	then 	are 	e</a:t>
            </a:r>
            <a:r>
              <a:rPr lang="en-US" sz="1500" b="0" i="0" spc="-18" baseline="0" dirty="0">
                <a:latin typeface="Arial"/>
              </a:rPr>
              <a:t>v</a:t>
            </a:r>
            <a:r>
              <a:rPr lang="en-US" sz="1500" b="0" i="0" spc="0" baseline="0" dirty="0">
                <a:latin typeface="Arial"/>
              </a:rPr>
              <a:t>en 	more 	rele</a:t>
            </a:r>
            <a:r>
              <a:rPr lang="en-US" sz="1500" b="0" i="0" spc="-18" baseline="0" dirty="0">
                <a:latin typeface="Arial"/>
              </a:rPr>
              <a:t>v</a:t>
            </a:r>
            <a:r>
              <a:rPr lang="en-US" sz="1500" b="0" i="0" spc="0" baseline="0" dirty="0">
                <a:latin typeface="Arial"/>
              </a:rPr>
              <a:t>ant 	toda</a:t>
            </a:r>
            <a:r>
              <a:rPr lang="en-US" sz="1500" b="0" i="0" spc="-18" baseline="0" dirty="0">
                <a:latin typeface="Arial"/>
              </a:rPr>
              <a:t>y</a:t>
            </a:r>
            <a:r>
              <a:rPr lang="en-US" sz="1500" b="0" i="0" spc="0" baseline="0" dirty="0">
                <a:latin typeface="Arial"/>
              </a:rPr>
              <a:t>, 	and </a:t>
            </a:r>
          </a:p>
          <a:p>
            <a:pPr marL="284988">
              <a:lnSpc>
                <a:spcPts val="1800"/>
              </a:lnSpc>
              <a:tabLst>
                <a:tab pos="949451" algn="l"/>
                <a:tab pos="1918715" algn="l"/>
                <a:tab pos="2295397" algn="l"/>
                <a:tab pos="2725165" algn="l"/>
                <a:tab pos="3526790" algn="l"/>
                <a:tab pos="4020566" algn="l"/>
                <a:tab pos="4408042" algn="l"/>
                <a:tab pos="5348351" algn="l"/>
              </a:tabLst>
            </a:pPr>
            <a:r>
              <a:rPr lang="en-US" sz="1500" b="0" i="0" spc="0" baseline="0" dirty="0">
                <a:latin typeface="Arial"/>
              </a:rPr>
              <a:t>African 	Americans 	can 	take 	personal 	</a:t>
            </a:r>
            <a:r>
              <a:rPr lang="en-US" sz="1500" b="0" i="1" spc="0" baseline="0" dirty="0">
                <a:latin typeface="Arial"/>
              </a:rPr>
              <a:t>pride 	</a:t>
            </a:r>
            <a:r>
              <a:rPr lang="en-US" sz="1500" b="0" i="0" spc="0" baseline="0" dirty="0">
                <a:latin typeface="Arial"/>
              </a:rPr>
              <a:t>an</a:t>
            </a:r>
            <a:r>
              <a:rPr lang="en-US" sz="1500" b="0" i="0" spc="-11" baseline="0" dirty="0">
                <a:latin typeface="Arial"/>
              </a:rPr>
              <a:t>d</a:t>
            </a:r>
            <a:r>
              <a:rPr lang="en-US" sz="1500" b="0" i="0" spc="0" baseline="0" dirty="0">
                <a:latin typeface="Arial"/>
              </a:rPr>
              <a:t> 	</a:t>
            </a:r>
            <a:r>
              <a:rPr lang="en-US" sz="1500" b="0" i="1" spc="0" baseline="0" dirty="0">
                <a:latin typeface="Arial"/>
              </a:rPr>
              <a:t>ownership</a:t>
            </a:r>
            <a:r>
              <a:rPr lang="en-US" sz="1500" b="0" i="0" spc="0" baseline="0" dirty="0">
                <a:latin typeface="Arial"/>
              </a:rPr>
              <a:t> 	in </a:t>
            </a:r>
          </a:p>
          <a:p>
            <a:pPr marL="284988">
              <a:lnSpc>
                <a:spcPts val="1800"/>
              </a:lnSpc>
            </a:pPr>
            <a:r>
              <a:rPr lang="en-US" sz="1502" b="0" i="0" spc="0" baseline="0" dirty="0">
                <a:latin typeface="Arial"/>
              </a:rPr>
              <a:t>this</a:t>
            </a:r>
            <a:r>
              <a:rPr lang="en-US" sz="1502" b="0" i="0" spc="-22" baseline="0" dirty="0">
                <a:latin typeface="Arial"/>
              </a:rPr>
              <a:t> </a:t>
            </a:r>
            <a:r>
              <a:rPr lang="en-US" sz="1502" b="0" i="0" spc="0" baseline="0" dirty="0">
                <a:latin typeface="Arial"/>
              </a:rPr>
              <a:t>great</a:t>
            </a:r>
            <a:r>
              <a:rPr lang="en-US" sz="1502" b="0" i="0" spc="-22" baseline="0" dirty="0">
                <a:latin typeface="Arial"/>
              </a:rPr>
              <a:t> </a:t>
            </a:r>
            <a:r>
              <a:rPr lang="en-US" sz="1502" b="0" i="0" spc="0" baseline="0" dirty="0">
                <a:latin typeface="Arial"/>
              </a:rPr>
              <a:t>nation: </a:t>
            </a:r>
          </a:p>
        </p:txBody>
      </p:sp>
      <p:sp>
        <p:nvSpPr>
          <p:cNvPr id="187" name="Rectangle 187"/>
          <p:cNvSpPr/>
          <p:nvPr/>
        </p:nvSpPr>
        <p:spPr>
          <a:xfrm>
            <a:off x="754380" y="4286377"/>
            <a:ext cx="7893684" cy="9403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43204" algn="l"/>
                <a:tab pos="1161541" algn="l"/>
                <a:tab pos="1813814" algn="l"/>
                <a:tab pos="2307971" algn="l"/>
                <a:tab pos="3044063" algn="l"/>
                <a:tab pos="3801491" algn="l"/>
                <a:tab pos="4197730" algn="l"/>
                <a:tab pos="4870069" algn="l"/>
                <a:tab pos="5330316" algn="l"/>
                <a:tab pos="5673216" algn="l"/>
                <a:tab pos="6038976" algn="l"/>
                <a:tab pos="6273673" algn="l"/>
                <a:tab pos="7106157" algn="l"/>
                <a:tab pos="7427721" algn="l"/>
              </a:tabLst>
            </a:pPr>
            <a:r>
              <a:rPr lang="en-US" sz="1500" b="0" i="0" spc="0" baseline="0" dirty="0">
                <a:latin typeface="Arial"/>
              </a:rPr>
              <a:t>  	 “...</a:t>
            </a:r>
            <a:r>
              <a:rPr lang="en-US" sz="1500" b="0" i="1" spc="0" baseline="0" dirty="0">
                <a:latin typeface="Arial"/>
              </a:rPr>
              <a:t>Black 	people 	have 	plowed, 	planted, 	and 	reaped 	fro</a:t>
            </a:r>
            <a:r>
              <a:rPr lang="en-US" sz="1500" b="0" i="1" spc="-11" baseline="0" dirty="0">
                <a:latin typeface="Arial"/>
              </a:rPr>
              <a:t>m</a:t>
            </a:r>
            <a:r>
              <a:rPr lang="en-US" sz="1500" b="0" i="1" spc="0" baseline="0" dirty="0">
                <a:latin typeface="Arial"/>
              </a:rPr>
              <a:t> 	the 	soil 	of 	America; 	we 	have </a:t>
            </a:r>
          </a:p>
          <a:p>
            <a:pPr marL="343204">
              <a:lnSpc>
                <a:spcPts val="1797"/>
              </a:lnSpc>
              <a:tabLst>
                <a:tab pos="1085341" algn="l"/>
                <a:tab pos="1854961" algn="l"/>
                <a:tab pos="2946526" algn="l"/>
                <a:tab pos="3729862" algn="l"/>
                <a:tab pos="4184014" algn="l"/>
                <a:tab pos="4786247" algn="l"/>
                <a:tab pos="5209920" algn="l"/>
                <a:tab pos="5927724" algn="l"/>
                <a:tab pos="6296532" algn="l"/>
                <a:tab pos="7173212" algn="l"/>
                <a:tab pos="7563357" algn="l"/>
              </a:tabLst>
            </a:pPr>
            <a:r>
              <a:rPr lang="en-US" sz="1500" b="0" i="1" spc="0" baseline="0" dirty="0">
                <a:latin typeface="Arial"/>
              </a:rPr>
              <a:t>erected 	houses; 	constructed 	bridges; 	built 	ships; 	and 	worked 	the 	factories; 	We 	are </a:t>
            </a:r>
          </a:p>
          <a:p>
            <a:pPr marL="343204">
              <a:lnSpc>
                <a:spcPts val="1800"/>
              </a:lnSpc>
              <a:tabLst>
                <a:tab pos="1153921" algn="l"/>
                <a:tab pos="1876297" algn="l"/>
                <a:tab pos="2538094" algn="l"/>
                <a:tab pos="2966338" algn="l"/>
                <a:tab pos="4060570" algn="l"/>
                <a:tab pos="4414391" algn="l"/>
                <a:tab pos="4799964" algn="l"/>
                <a:tab pos="5609208" algn="l"/>
                <a:tab pos="6395973" algn="l"/>
                <a:tab pos="7322564" algn="l"/>
              </a:tabLst>
            </a:pPr>
            <a:r>
              <a:rPr lang="en-US" sz="1500" b="0" i="1" spc="0" baseline="0" dirty="0">
                <a:latin typeface="Arial"/>
              </a:rPr>
              <a:t>readers, 	writers, 	clerks, 	and 	secretaries; 	we 	are 	lawyers, 	doctors, 	ministers, 	poets, </a:t>
            </a:r>
          </a:p>
          <a:p>
            <a:pPr marL="343204">
              <a:lnSpc>
                <a:spcPts val="1800"/>
              </a:lnSpc>
            </a:pPr>
            <a:r>
              <a:rPr lang="en-US" sz="1500" b="0" i="1" spc="0" baseline="0" dirty="0">
                <a:latin typeface="Arial"/>
              </a:rPr>
              <a:t>authors,</a:t>
            </a:r>
            <a:r>
              <a:rPr lang="en-US" sz="1500" b="0" i="1" spc="-45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editors,</a:t>
            </a:r>
            <a:r>
              <a:rPr lang="en-US" sz="1500" b="0" i="1" spc="-34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orators,</a:t>
            </a:r>
            <a:r>
              <a:rPr lang="en-US" sz="1500" b="0" i="1" spc="-34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and</a:t>
            </a:r>
            <a:r>
              <a:rPr lang="en-US" sz="1500" b="0" i="1" spc="-22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teachers;</a:t>
            </a:r>
          </a:p>
        </p:txBody>
      </p:sp>
      <p:sp>
        <p:nvSpPr>
          <p:cNvPr id="188" name="Rectangle 188"/>
          <p:cNvSpPr/>
          <p:nvPr/>
        </p:nvSpPr>
        <p:spPr>
          <a:xfrm>
            <a:off x="754380" y="5201235"/>
            <a:ext cx="209930" cy="254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00" b="0" i="1" spc="0" baseline="0" dirty="0">
                <a:latin typeface="Arial"/>
              </a:rPr>
              <a:t>    </a:t>
            </a:r>
          </a:p>
        </p:txBody>
      </p:sp>
      <p:sp>
        <p:nvSpPr>
          <p:cNvPr id="189" name="Rectangle 189"/>
          <p:cNvSpPr/>
          <p:nvPr/>
        </p:nvSpPr>
        <p:spPr>
          <a:xfrm>
            <a:off x="754380" y="5429784"/>
            <a:ext cx="7893684" cy="254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722630" algn="l"/>
                <a:tab pos="1454149" algn="l"/>
                <a:tab pos="1696465" algn="l"/>
                <a:tab pos="1981453" algn="l"/>
                <a:tab pos="2816986" algn="l"/>
                <a:tab pos="3069971" algn="l"/>
                <a:tab pos="3915791" algn="l"/>
                <a:tab pos="5007229" algn="l"/>
                <a:tab pos="5344033" algn="l"/>
                <a:tab pos="5714365" algn="l"/>
                <a:tab pos="6475222" algn="l"/>
                <a:tab pos="7129017" algn="l"/>
              </a:tabLst>
            </a:pPr>
            <a:r>
              <a:rPr lang="en-US" sz="1500" b="0" i="1" spc="2285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We 	engage 	in 	all 	manners 	of 	business 	enterprises; 	we 	are 	moving, 	acting, 	thinking, </a:t>
            </a:r>
          </a:p>
        </p:txBody>
      </p:sp>
      <p:sp>
        <p:nvSpPr>
          <p:cNvPr id="190" name="Rectangle 190"/>
          <p:cNvSpPr/>
          <p:nvPr/>
        </p:nvSpPr>
        <p:spPr>
          <a:xfrm>
            <a:off x="1097584" y="5658384"/>
            <a:ext cx="5905703" cy="254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5852744" algn="l"/>
              </a:tabLst>
            </a:pPr>
            <a:r>
              <a:rPr lang="en-US" sz="1500" b="0" i="1" spc="0" baseline="0" dirty="0">
                <a:latin typeface="Arial"/>
              </a:rPr>
              <a:t>planning,</a:t>
            </a:r>
            <a:r>
              <a:rPr lang="en-US" sz="1500" b="0" i="1" spc="-22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and</a:t>
            </a:r>
            <a:r>
              <a:rPr lang="en-US" sz="1500" b="0" i="1" spc="-21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living in families</a:t>
            </a:r>
            <a:r>
              <a:rPr lang="en-US" sz="1500" b="0" i="1" spc="-21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as husbands,</a:t>
            </a:r>
            <a:r>
              <a:rPr lang="en-US" sz="1500" b="0" i="1" spc="-45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wives,</a:t>
            </a:r>
            <a:r>
              <a:rPr lang="en-US" sz="1500" b="0" i="1" spc="-21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and children; 	 </a:t>
            </a:r>
          </a:p>
        </p:txBody>
      </p:sp>
      <p:sp>
        <p:nvSpPr>
          <p:cNvPr id="191" name="Rectangle 191"/>
          <p:cNvSpPr/>
          <p:nvPr/>
        </p:nvSpPr>
        <p:spPr>
          <a:xfrm>
            <a:off x="754380" y="5886984"/>
            <a:ext cx="396163" cy="254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43204" algn="l"/>
              </a:tabLst>
            </a:pPr>
            <a:r>
              <a:rPr lang="en-US" sz="1500" b="0" i="1" spc="0" baseline="0" dirty="0">
                <a:latin typeface="Arial"/>
              </a:rPr>
              <a:t>   	 </a:t>
            </a:r>
          </a:p>
        </p:txBody>
      </p:sp>
      <p:sp>
        <p:nvSpPr>
          <p:cNvPr id="192" name="Rectangle 192"/>
          <p:cNvSpPr/>
          <p:nvPr/>
        </p:nvSpPr>
        <p:spPr>
          <a:xfrm>
            <a:off x="754380" y="6115584"/>
            <a:ext cx="7854060" cy="254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00" b="0" i="1" spc="2285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Above all,</a:t>
            </a:r>
            <a:r>
              <a:rPr lang="en-US" sz="1500" b="0" i="1" spc="-21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we worship the</a:t>
            </a:r>
            <a:r>
              <a:rPr lang="en-US" sz="1500" b="0" i="1" spc="-22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Christian's</a:t>
            </a:r>
            <a:r>
              <a:rPr lang="en-US" sz="1500" b="0" i="1" spc="-22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God and</a:t>
            </a:r>
            <a:r>
              <a:rPr lang="en-US" sz="1500" b="0" i="1" spc="-22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look hopefully</a:t>
            </a:r>
            <a:r>
              <a:rPr lang="en-US" sz="1500" b="0" i="1" spc="-33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to a life beyond</a:t>
            </a:r>
            <a:r>
              <a:rPr lang="en-US" sz="1500" b="0" i="1" spc="-21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the</a:t>
            </a:r>
            <a:r>
              <a:rPr lang="en-US" sz="1500" b="0" i="1" spc="-22" baseline="0" dirty="0">
                <a:latin typeface="Arial"/>
              </a:rPr>
              <a:t> </a:t>
            </a:r>
            <a:r>
              <a:rPr lang="en-US" sz="1500" b="0" i="1" spc="0" baseline="0" dirty="0">
                <a:latin typeface="Arial"/>
              </a:rPr>
              <a:t>Grave.</a:t>
            </a:r>
            <a:r>
              <a:rPr lang="en-US" sz="1500" b="0" i="1" spc="-32" baseline="0" dirty="0">
                <a:latin typeface="Arial"/>
              </a:rPr>
              <a:t>”</a:t>
            </a:r>
            <a:r>
              <a:rPr lang="en-US" sz="1500" b="0" i="1" spc="0" baseline="0" dirty="0">
                <a:latin typeface="Arial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Freeform 19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" name="Freeform 194"/>
          <p:cNvSpPr/>
          <p:nvPr/>
        </p:nvSpPr>
        <p:spPr>
          <a:xfrm>
            <a:off x="457200" y="304800"/>
            <a:ext cx="8229600" cy="533400"/>
          </a:xfrm>
          <a:custGeom>
            <a:avLst/>
            <a:gdLst/>
            <a:ahLst/>
            <a:cxnLst/>
            <a:rect l="0" t="0" r="0" b="0"/>
            <a:pathLst>
              <a:path w="8229600" h="533400">
                <a:moveTo>
                  <a:pt x="0" y="533400"/>
                </a:moveTo>
                <a:lnTo>
                  <a:pt x="8229600" y="533400"/>
                </a:lnTo>
                <a:lnTo>
                  <a:pt x="82296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5" name="Picture 19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50" y="273050"/>
            <a:ext cx="8293100" cy="596900"/>
          </a:xfrm>
          <a:prstGeom prst="rect">
            <a:avLst/>
          </a:prstGeom>
          <a:noFill/>
        </p:spPr>
      </p:pic>
      <p:sp>
        <p:nvSpPr>
          <p:cNvPr id="196" name="Freeform 196"/>
          <p:cNvSpPr/>
          <p:nvPr/>
        </p:nvSpPr>
        <p:spPr>
          <a:xfrm>
            <a:off x="457200" y="990599"/>
            <a:ext cx="8229600" cy="5791200"/>
          </a:xfrm>
          <a:custGeom>
            <a:avLst/>
            <a:gdLst/>
            <a:ahLst/>
            <a:cxnLst/>
            <a:rect l="0" t="0" r="0" b="0"/>
            <a:pathLst>
              <a:path w="8229600" h="5791200">
                <a:moveTo>
                  <a:pt x="0" y="5791200"/>
                </a:moveTo>
                <a:lnTo>
                  <a:pt x="8229600" y="5791200"/>
                </a:lnTo>
                <a:lnTo>
                  <a:pt x="8229600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7" name="Picture 19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50" y="958850"/>
            <a:ext cx="8293100" cy="5854697"/>
          </a:xfrm>
          <a:prstGeom prst="rect">
            <a:avLst/>
          </a:prstGeom>
          <a:noFill/>
        </p:spPr>
      </p:pic>
      <p:sp>
        <p:nvSpPr>
          <p:cNvPr id="198" name="Freeform 198"/>
          <p:cNvSpPr/>
          <p:nvPr/>
        </p:nvSpPr>
        <p:spPr>
          <a:xfrm>
            <a:off x="877697" y="3429026"/>
            <a:ext cx="1943100" cy="3120517"/>
          </a:xfrm>
          <a:custGeom>
            <a:avLst/>
            <a:gdLst/>
            <a:ahLst/>
            <a:cxnLst/>
            <a:rect l="0" t="0" r="0" b="0"/>
            <a:pathLst>
              <a:path w="1943100" h="3120517">
                <a:moveTo>
                  <a:pt x="0" y="3120517"/>
                </a:moveTo>
                <a:lnTo>
                  <a:pt x="1943100" y="3120517"/>
                </a:lnTo>
                <a:lnTo>
                  <a:pt x="1943100" y="0"/>
                </a:lnTo>
                <a:lnTo>
                  <a:pt x="0" y="0"/>
                </a:lnTo>
                <a:lnTo>
                  <a:pt x="0" y="3120517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9" name="Picture 19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7697" y="3429026"/>
            <a:ext cx="1943100" cy="3120517"/>
          </a:xfrm>
          <a:prstGeom prst="rect">
            <a:avLst/>
          </a:prstGeom>
          <a:noFill/>
        </p:spPr>
      </p:pic>
      <p:sp>
        <p:nvSpPr>
          <p:cNvPr id="200" name="Freeform 200"/>
          <p:cNvSpPr/>
          <p:nvPr/>
        </p:nvSpPr>
        <p:spPr>
          <a:xfrm>
            <a:off x="868172" y="3419501"/>
            <a:ext cx="1962150" cy="3139567"/>
          </a:xfrm>
          <a:custGeom>
            <a:avLst/>
            <a:gdLst/>
            <a:ahLst/>
            <a:cxnLst/>
            <a:rect l="0" t="0" r="0" b="0"/>
            <a:pathLst>
              <a:path w="1962150" h="3139567">
                <a:moveTo>
                  <a:pt x="0" y="3139567"/>
                </a:moveTo>
                <a:lnTo>
                  <a:pt x="1962150" y="3139567"/>
                </a:lnTo>
                <a:lnTo>
                  <a:pt x="1962150" y="0"/>
                </a:lnTo>
                <a:lnTo>
                  <a:pt x="0" y="0"/>
                </a:lnTo>
                <a:lnTo>
                  <a:pt x="0" y="3139567"/>
                </a:lnTo>
                <a:close/>
              </a:path>
            </a:pathLst>
          </a:custGeom>
          <a:noFill/>
          <a:ln w="1905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1" name="Picture 20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2845" y="3429026"/>
            <a:ext cx="2165223" cy="3120517"/>
          </a:xfrm>
          <a:prstGeom prst="rect">
            <a:avLst/>
          </a:prstGeom>
          <a:noFill/>
        </p:spPr>
      </p:pic>
      <p:sp>
        <p:nvSpPr>
          <p:cNvPr id="202" name="Freeform 202"/>
          <p:cNvSpPr/>
          <p:nvPr/>
        </p:nvSpPr>
        <p:spPr>
          <a:xfrm>
            <a:off x="3206495" y="3422676"/>
            <a:ext cx="2177924" cy="3133217"/>
          </a:xfrm>
          <a:custGeom>
            <a:avLst/>
            <a:gdLst/>
            <a:ahLst/>
            <a:cxnLst/>
            <a:rect l="0" t="0" r="0" b="0"/>
            <a:pathLst>
              <a:path w="2177924" h="3133217">
                <a:moveTo>
                  <a:pt x="0" y="3133217"/>
                </a:moveTo>
                <a:lnTo>
                  <a:pt x="2177924" y="3133217"/>
                </a:lnTo>
                <a:lnTo>
                  <a:pt x="2177924" y="0"/>
                </a:lnTo>
                <a:lnTo>
                  <a:pt x="0" y="0"/>
                </a:lnTo>
                <a:lnTo>
                  <a:pt x="0" y="3133217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3" name="Picture 20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5475" y="3771900"/>
            <a:ext cx="2600325" cy="1714500"/>
          </a:xfrm>
          <a:prstGeom prst="rect">
            <a:avLst/>
          </a:prstGeom>
          <a:noFill/>
        </p:spPr>
      </p:pic>
      <p:sp>
        <p:nvSpPr>
          <p:cNvPr id="204" name="Freeform 204"/>
          <p:cNvSpPr/>
          <p:nvPr/>
        </p:nvSpPr>
        <p:spPr>
          <a:xfrm>
            <a:off x="5699125" y="3765550"/>
            <a:ext cx="2613025" cy="1727200"/>
          </a:xfrm>
          <a:custGeom>
            <a:avLst/>
            <a:gdLst/>
            <a:ahLst/>
            <a:cxnLst/>
            <a:rect l="0" t="0" r="0" b="0"/>
            <a:pathLst>
              <a:path w="2613025" h="1727200">
                <a:moveTo>
                  <a:pt x="0" y="1727200"/>
                </a:moveTo>
                <a:lnTo>
                  <a:pt x="2613025" y="1727200"/>
                </a:lnTo>
                <a:lnTo>
                  <a:pt x="2613025" y="0"/>
                </a:lnTo>
                <a:lnTo>
                  <a:pt x="0" y="0"/>
                </a:lnTo>
                <a:lnTo>
                  <a:pt x="0" y="1727200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" name="Rectangle 205"/>
          <p:cNvSpPr/>
          <p:nvPr/>
        </p:nvSpPr>
        <p:spPr>
          <a:xfrm>
            <a:off x="3520185" y="-389534"/>
            <a:ext cx="2104288" cy="4078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36804" algn="l"/>
                <a:tab pos="504444" algn="l"/>
                <a:tab pos="673608" algn="l"/>
                <a:tab pos="841248" algn="l"/>
                <a:tab pos="1010411" algn="l"/>
                <a:tab pos="1178305" algn="l"/>
                <a:tab pos="1347470" algn="l"/>
                <a:tab pos="1515110" algn="l"/>
                <a:tab pos="1682750" algn="l"/>
                <a:tab pos="1851914" algn="l"/>
                <a:tab pos="2019554" algn="l"/>
              </a:tabLst>
            </a:pPr>
            <a:r>
              <a:rPr lang="en-US" sz="2400" b="1" i="1" spc="664" baseline="0" dirty="0">
                <a:solidFill>
                  <a:srgbClr val="242424"/>
                </a:solidFill>
                <a:latin typeface="Arial"/>
              </a:rPr>
              <a:t> </a:t>
            </a:r>
            <a:r>
              <a:rPr lang="en-US" sz="2400" b="1" i="1" spc="0" baseline="0" dirty="0">
                <a:solidFill>
                  <a:srgbClr val="242424"/>
                </a:solidFill>
                <a:latin typeface="Arial"/>
              </a:rPr>
              <a:t> 	 	 	 	 	 	 	 	 	 	 	 </a:t>
            </a:r>
          </a:p>
        </p:txBody>
      </p:sp>
      <p:sp>
        <p:nvSpPr>
          <p:cNvPr id="206" name="Rectangle 206"/>
          <p:cNvSpPr/>
          <p:nvPr/>
        </p:nvSpPr>
        <p:spPr>
          <a:xfrm>
            <a:off x="548639" y="341642"/>
            <a:ext cx="6968931" cy="11399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078357"/>
            <a:r>
              <a:rPr lang="en-US" sz="2402" b="1" i="1" spc="0" baseline="0" dirty="0">
                <a:solidFill>
                  <a:srgbClr val="242424"/>
                </a:solidFill>
                <a:latin typeface="Arial"/>
              </a:rPr>
              <a:t> BLA</a:t>
            </a:r>
            <a:r>
              <a:rPr lang="en-US" sz="2402" b="1" i="1" spc="-13" baseline="0" dirty="0">
                <a:solidFill>
                  <a:srgbClr val="242424"/>
                </a:solidFill>
                <a:latin typeface="Arial"/>
              </a:rPr>
              <a:t>C</a:t>
            </a:r>
            <a:r>
              <a:rPr lang="en-US" sz="2402" b="1" i="1" spc="0" baseline="0" dirty="0">
                <a:solidFill>
                  <a:srgbClr val="242424"/>
                </a:solidFill>
                <a:latin typeface="Arial"/>
              </a:rPr>
              <a:t>K H</a:t>
            </a:r>
            <a:r>
              <a:rPr lang="en-US" sz="2402" b="1" i="1" spc="-13" baseline="0" dirty="0">
                <a:solidFill>
                  <a:srgbClr val="242424"/>
                </a:solidFill>
                <a:latin typeface="Arial"/>
              </a:rPr>
              <a:t>E</a:t>
            </a:r>
            <a:r>
              <a:rPr lang="en-US" sz="2402" b="1" i="1" spc="0" baseline="0" dirty="0">
                <a:solidFill>
                  <a:srgbClr val="242424"/>
                </a:solidFill>
                <a:latin typeface="Arial"/>
              </a:rPr>
              <a:t>ROES IN A</a:t>
            </a:r>
            <a:r>
              <a:rPr lang="en-US" sz="2402" b="1" i="1" spc="-13" baseline="0" dirty="0">
                <a:solidFill>
                  <a:srgbClr val="242424"/>
                </a:solidFill>
                <a:latin typeface="Arial"/>
              </a:rPr>
              <a:t>V</a:t>
            </a:r>
            <a:r>
              <a:rPr lang="en-US" sz="2402" b="1" i="1" spc="0" baseline="0" dirty="0">
                <a:solidFill>
                  <a:srgbClr val="242424"/>
                </a:solidFill>
                <a:latin typeface="Arial"/>
              </a:rPr>
              <a:t>IATION</a:t>
            </a:r>
            <a:r>
              <a:rPr lang="en-US" sz="2402" b="1" i="1" spc="-15" baseline="0" dirty="0">
                <a:solidFill>
                  <a:srgbClr val="242424"/>
                </a:solidFill>
                <a:latin typeface="Arial"/>
              </a:rPr>
              <a:t> </a:t>
            </a:r>
            <a:r>
              <a:rPr lang="en-US" sz="2402" b="1" i="1" spc="0" baseline="0" dirty="0">
                <a:solidFill>
                  <a:srgbClr val="242424"/>
                </a:solidFill>
                <a:latin typeface="Arial"/>
              </a:rPr>
              <a:t>HISTORY</a:t>
            </a:r>
          </a:p>
          <a:p>
            <a:pPr marL="0">
              <a:lnSpc>
                <a:spcPts val="5761"/>
              </a:lnSpc>
              <a:tabLst>
                <a:tab pos="4023105" algn="l"/>
              </a:tabLst>
            </a:pPr>
            <a:r>
              <a:rPr lang="en-US" sz="3036" b="0" i="0" spc="1998" baseline="36772" dirty="0">
                <a:latin typeface="Arial"/>
              </a:rPr>
              <a:t>•</a:t>
            </a:r>
            <a:r>
              <a:rPr lang="en-US" sz="3036" b="1" i="0" spc="0" baseline="36772" dirty="0">
                <a:latin typeface="Arial"/>
              </a:rPr>
              <a:t>EUGENE JACQUES</a:t>
            </a:r>
            <a:r>
              <a:rPr lang="en-US" sz="3036" b="1" i="0" spc="-21" baseline="36772" dirty="0">
                <a:latin typeface="Arial"/>
              </a:rPr>
              <a:t> </a:t>
            </a:r>
            <a:r>
              <a:rPr lang="en-US" sz="3036" b="1" i="0" spc="0" baseline="36772" dirty="0">
                <a:latin typeface="Arial"/>
              </a:rPr>
              <a:t>BULLA	</a:t>
            </a:r>
            <a:r>
              <a:rPr lang="en-US" sz="2400" b="1" i="0" spc="0" baseline="0" dirty="0">
                <a:latin typeface="Arial"/>
              </a:rPr>
              <a:t> </a:t>
            </a:r>
          </a:p>
        </p:txBody>
      </p:sp>
      <p:sp>
        <p:nvSpPr>
          <p:cNvPr id="207" name="Rectangle 207"/>
          <p:cNvSpPr/>
          <p:nvPr/>
        </p:nvSpPr>
        <p:spPr>
          <a:xfrm>
            <a:off x="4204470" y="996377"/>
            <a:ext cx="453787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1" i="0" spc="0" baseline="0" dirty="0">
                <a:latin typeface="Arial"/>
              </a:rPr>
              <a:t>RD:</a:t>
            </a:r>
          </a:p>
        </p:txBody>
      </p:sp>
      <p:sp>
        <p:nvSpPr>
          <p:cNvPr id="208" name="Rectangle 208"/>
          <p:cNvSpPr/>
          <p:nvPr/>
        </p:nvSpPr>
        <p:spPr>
          <a:xfrm>
            <a:off x="1006144" y="1360882"/>
            <a:ext cx="3319526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MT"/>
              </a:rPr>
              <a:t>World’s first black fighter pilot.</a:t>
            </a:r>
          </a:p>
        </p:txBody>
      </p:sp>
      <p:sp>
        <p:nvSpPr>
          <p:cNvPr id="210" name="Rectangle 210"/>
          <p:cNvSpPr/>
          <p:nvPr/>
        </p:nvSpPr>
        <p:spPr>
          <a:xfrm>
            <a:off x="1006144" y="1690066"/>
            <a:ext cx="7357516" cy="63511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Born in October 1894 (?) in Columbus, GA; died on October 12, 1961.</a:t>
            </a:r>
          </a:p>
          <a:p>
            <a:pPr marL="0">
              <a:lnSpc>
                <a:spcPts val="2592"/>
              </a:lnSpc>
            </a:pPr>
            <a:r>
              <a:rPr lang="en-US" sz="1802" b="0" i="0" spc="1253" baseline="0" dirty="0">
                <a:latin typeface="ArialMT"/>
              </a:rPr>
              <a:t>–</a:t>
            </a:r>
            <a:r>
              <a:rPr lang="en-US" sz="1802" b="0" i="0" spc="0" baseline="0" dirty="0">
                <a:latin typeface="Arial"/>
              </a:rPr>
              <a:t>Joi</a:t>
            </a:r>
            <a:r>
              <a:rPr lang="en-US" sz="1802" b="0" i="0" spc="-11" baseline="0" dirty="0">
                <a:latin typeface="Arial"/>
              </a:rPr>
              <a:t>n</a:t>
            </a:r>
            <a:r>
              <a:rPr lang="en-US" sz="1802" b="0" i="0" spc="0" baseline="0" dirty="0">
                <a:latin typeface="Arial"/>
              </a:rPr>
              <a:t>ed the French Forei</a:t>
            </a:r>
            <a:r>
              <a:rPr lang="en-US" sz="1802" b="0" i="0" spc="-11" baseline="0" dirty="0">
                <a:latin typeface="Arial"/>
              </a:rPr>
              <a:t>g</a:t>
            </a:r>
            <a:r>
              <a:rPr lang="en-US" sz="1802" b="0" i="0" spc="0" baseline="0" dirty="0">
                <a:latin typeface="Arial"/>
              </a:rPr>
              <a:t>n Legi</a:t>
            </a:r>
            <a:r>
              <a:rPr lang="en-US" sz="1802" b="0" i="0" spc="-11" baseline="0" dirty="0">
                <a:latin typeface="Arial"/>
              </a:rPr>
              <a:t>o</a:t>
            </a:r>
            <a:r>
              <a:rPr lang="en-US" sz="1802" b="0" i="0" spc="0" baseline="0" dirty="0">
                <a:latin typeface="Arial"/>
              </a:rPr>
              <a:t>n i</a:t>
            </a:r>
            <a:r>
              <a:rPr lang="en-US" sz="1802" b="0" i="0" spc="-11" baseline="0" dirty="0">
                <a:latin typeface="Arial"/>
              </a:rPr>
              <a:t>n</a:t>
            </a:r>
            <a:r>
              <a:rPr lang="en-US" sz="1802" b="0" i="0" spc="0" baseline="0" dirty="0">
                <a:latin typeface="Arial"/>
              </a:rPr>
              <a:t> 1914 and fought hand-to-hand </a:t>
            </a:r>
          </a:p>
        </p:txBody>
      </p:sp>
      <p:sp>
        <p:nvSpPr>
          <p:cNvPr id="211" name="Rectangle 211"/>
          <p:cNvSpPr/>
          <p:nvPr/>
        </p:nvSpPr>
        <p:spPr>
          <a:xfrm>
            <a:off x="1292605" y="2293951"/>
            <a:ext cx="4069537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latin typeface="Arial"/>
              </a:rPr>
              <a:t>combat in the trenches; t</a:t>
            </a:r>
            <a:r>
              <a:rPr lang="en-US" sz="1800" b="0" i="0" spc="-36" baseline="0" dirty="0">
                <a:latin typeface="Arial"/>
              </a:rPr>
              <a:t>w</a:t>
            </a:r>
            <a:r>
              <a:rPr lang="en-US" sz="1800" b="0" i="0" spc="0" baseline="0" dirty="0">
                <a:latin typeface="Arial"/>
              </a:rPr>
              <a:t>ice </a:t>
            </a:r>
            <a:r>
              <a:rPr lang="en-US" sz="1800" b="0" i="0" spc="-40" baseline="0" dirty="0">
                <a:latin typeface="Arial"/>
              </a:rPr>
              <a:t>w</a:t>
            </a:r>
            <a:r>
              <a:rPr lang="en-US" sz="1800" b="0" i="0" spc="0" baseline="0" dirty="0">
                <a:latin typeface="Arial"/>
              </a:rPr>
              <a:t>ounded. </a:t>
            </a:r>
          </a:p>
        </p:txBody>
      </p:sp>
      <p:sp>
        <p:nvSpPr>
          <p:cNvPr id="212" name="Rectangle 212"/>
          <p:cNvSpPr/>
          <p:nvPr/>
        </p:nvSpPr>
        <p:spPr>
          <a:xfrm>
            <a:off x="1006144" y="2623135"/>
            <a:ext cx="7079767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MT"/>
              </a:rPr>
              <a:t>Selected for pilot training in October 1916; became the </a:t>
            </a:r>
            <a:r>
              <a:rPr lang="en-US" sz="1800" b="0" i="0" spc="-37" baseline="0" dirty="0">
                <a:latin typeface="ArialMT"/>
              </a:rPr>
              <a:t>w</a:t>
            </a:r>
            <a:r>
              <a:rPr lang="en-US" sz="1800" b="0" i="0" spc="0" baseline="0" dirty="0">
                <a:latin typeface="ArialMT"/>
              </a:rPr>
              <a:t>orld’s first </a:t>
            </a:r>
          </a:p>
        </p:txBody>
      </p:sp>
      <p:sp>
        <p:nvSpPr>
          <p:cNvPr id="213" name="Rectangle 213"/>
          <p:cNvSpPr/>
          <p:nvPr/>
        </p:nvSpPr>
        <p:spPr>
          <a:xfrm>
            <a:off x="1292605" y="2897455"/>
            <a:ext cx="6042126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latin typeface="ArialMT"/>
              </a:rPr>
              <a:t>black fighter pilot in Ma</a:t>
            </a:r>
            <a:r>
              <a:rPr lang="en-US" sz="1800" b="0" i="0" spc="-26" baseline="0" dirty="0">
                <a:latin typeface="ArialMT"/>
              </a:rPr>
              <a:t>y</a:t>
            </a:r>
            <a:r>
              <a:rPr lang="en-US" sz="1800" b="0" i="0" spc="0" baseline="0" dirty="0">
                <a:latin typeface="ArialMT"/>
              </a:rPr>
              <a:t> 1917; scored t</a:t>
            </a:r>
            <a:r>
              <a:rPr lang="en-US" sz="1800" b="0" i="0" spc="-38" baseline="0" dirty="0">
                <a:latin typeface="ArialMT"/>
              </a:rPr>
              <a:t>w</a:t>
            </a:r>
            <a:r>
              <a:rPr lang="en-US" sz="1800" b="0" i="0" spc="0" baseline="0" dirty="0">
                <a:latin typeface="ArialMT"/>
              </a:rPr>
              <a:t>o confirmed “kills.” </a:t>
            </a:r>
          </a:p>
        </p:txBody>
      </p:sp>
      <p:sp>
        <p:nvSpPr>
          <p:cNvPr id="214" name="Rectangle 214"/>
          <p:cNvSpPr/>
          <p:nvPr/>
        </p:nvSpPr>
        <p:spPr>
          <a:xfrm>
            <a:off x="548640" y="3226639"/>
            <a:ext cx="4636439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914654" algn="l"/>
                <a:tab pos="1829054" algn="l"/>
                <a:tab pos="2743835" algn="l"/>
                <a:tab pos="3658234" algn="l"/>
                <a:tab pos="4572888" algn="l"/>
              </a:tabLst>
            </a:pPr>
            <a:r>
              <a:rPr lang="en-US" sz="1800" b="0" i="0" spc="2199" baseline="0" dirty="0">
                <a:latin typeface="Arial"/>
              </a:rPr>
              <a:t> </a:t>
            </a:r>
            <a:r>
              <a:rPr lang="en-US" sz="1800" b="0" i="0" spc="0" baseline="0" dirty="0">
                <a:latin typeface="Arial"/>
              </a:rPr>
              <a:t> 	 	 	 	 	 </a:t>
            </a:r>
          </a:p>
        </p:txBody>
      </p:sp>
      <p:sp>
        <p:nvSpPr>
          <p:cNvPr id="215" name="Rectangle 215"/>
          <p:cNvSpPr/>
          <p:nvPr/>
        </p:nvSpPr>
        <p:spPr>
          <a:xfrm>
            <a:off x="548640" y="3921837"/>
            <a:ext cx="4636439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914654" algn="l"/>
                <a:tab pos="1829054" algn="l"/>
                <a:tab pos="2743835" algn="l"/>
                <a:tab pos="3658234" algn="l"/>
                <a:tab pos="4572888" algn="l"/>
              </a:tabLst>
            </a:pPr>
            <a:r>
              <a:rPr lang="en-US" sz="1800" b="0" i="0" spc="2199" baseline="0" dirty="0">
                <a:latin typeface="Arial"/>
              </a:rPr>
              <a:t> </a:t>
            </a:r>
            <a:r>
              <a:rPr lang="en-US" sz="1800" b="0" i="0" spc="0" baseline="0" dirty="0">
                <a:latin typeface="Arial"/>
              </a:rPr>
              <a:t> 	 	 	 	 	 </a:t>
            </a:r>
          </a:p>
        </p:txBody>
      </p:sp>
      <p:sp>
        <p:nvSpPr>
          <p:cNvPr id="216" name="Rectangle 216"/>
          <p:cNvSpPr/>
          <p:nvPr/>
        </p:nvSpPr>
        <p:spPr>
          <a:xfrm>
            <a:off x="548640" y="4909389"/>
            <a:ext cx="5677941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914654" algn="l"/>
                <a:tab pos="1829054" algn="l"/>
                <a:tab pos="2743835" algn="l"/>
                <a:tab pos="3658234" algn="l"/>
                <a:tab pos="4572888" algn="l"/>
                <a:tab pos="5487288" algn="l"/>
              </a:tabLst>
            </a:pPr>
            <a:r>
              <a:rPr lang="en-US" sz="1800" b="0" i="0" spc="2199" baseline="0" dirty="0">
                <a:latin typeface="Arial"/>
              </a:rPr>
              <a:t> </a:t>
            </a:r>
            <a:r>
              <a:rPr lang="en-US" sz="1800" b="0" i="0" spc="0" baseline="0" dirty="0">
                <a:latin typeface="Arial"/>
              </a:rPr>
              <a:t> 	 	 	 	 	 	   </a:t>
            </a:r>
          </a:p>
        </p:txBody>
      </p:sp>
      <p:sp>
        <p:nvSpPr>
          <p:cNvPr id="217" name="Rectangle 217"/>
          <p:cNvSpPr/>
          <p:nvPr/>
        </p:nvSpPr>
        <p:spPr>
          <a:xfrm>
            <a:off x="548640" y="5568087"/>
            <a:ext cx="7224420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914654" algn="l"/>
                <a:tab pos="1829054" algn="l"/>
                <a:tab pos="2743835" algn="l"/>
                <a:tab pos="3658234" algn="l"/>
                <a:tab pos="4572888" algn="l"/>
                <a:tab pos="5487288" algn="l"/>
              </a:tabLst>
            </a:pPr>
            <a:r>
              <a:rPr lang="en-US" sz="1800" b="0" i="0" spc="2199" baseline="0" dirty="0">
                <a:latin typeface="Arial"/>
              </a:rPr>
              <a:t> </a:t>
            </a:r>
            <a:r>
              <a:rPr lang="en-US" sz="1800" b="0" i="0" spc="0" baseline="0" dirty="0">
                <a:latin typeface="Arial"/>
              </a:rPr>
              <a:t> 	 	 	 	 	 	 </a:t>
            </a:r>
            <a:r>
              <a:rPr lang="en-US" sz="1800" b="0" i="0" spc="0" baseline="0" dirty="0">
                <a:latin typeface="ArialMT"/>
              </a:rPr>
              <a:t>Bullard’s Medals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Freeform 218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" name="Freeform 219"/>
          <p:cNvSpPr/>
          <p:nvPr/>
        </p:nvSpPr>
        <p:spPr>
          <a:xfrm>
            <a:off x="457200" y="274638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0" name="Picture 22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50" y="242952"/>
            <a:ext cx="8293100" cy="550798"/>
          </a:xfrm>
          <a:prstGeom prst="rect">
            <a:avLst/>
          </a:prstGeom>
          <a:noFill/>
        </p:spPr>
      </p:pic>
      <p:sp>
        <p:nvSpPr>
          <p:cNvPr id="221" name="Freeform 221"/>
          <p:cNvSpPr/>
          <p:nvPr/>
        </p:nvSpPr>
        <p:spPr>
          <a:xfrm>
            <a:off x="457200" y="914400"/>
            <a:ext cx="8229600" cy="5791200"/>
          </a:xfrm>
          <a:custGeom>
            <a:avLst/>
            <a:gdLst/>
            <a:ahLst/>
            <a:cxnLst/>
            <a:rect l="0" t="0" r="0" b="0"/>
            <a:pathLst>
              <a:path w="8229600" h="5791200">
                <a:moveTo>
                  <a:pt x="0" y="5791200"/>
                </a:moveTo>
                <a:lnTo>
                  <a:pt x="8229600" y="5791200"/>
                </a:lnTo>
                <a:lnTo>
                  <a:pt x="8229600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2" name="Picture 22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50" y="882650"/>
            <a:ext cx="8293100" cy="5854700"/>
          </a:xfrm>
          <a:prstGeom prst="rect">
            <a:avLst/>
          </a:prstGeom>
          <a:noFill/>
        </p:spPr>
      </p:pic>
      <p:pic>
        <p:nvPicPr>
          <p:cNvPr id="223" name="Picture 22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2509" y="2971800"/>
            <a:ext cx="3090291" cy="2377058"/>
          </a:xfrm>
          <a:prstGeom prst="rect">
            <a:avLst/>
          </a:prstGeom>
          <a:noFill/>
        </p:spPr>
      </p:pic>
      <p:sp>
        <p:nvSpPr>
          <p:cNvPr id="224" name="Freeform 224"/>
          <p:cNvSpPr/>
          <p:nvPr/>
        </p:nvSpPr>
        <p:spPr>
          <a:xfrm>
            <a:off x="4062984" y="2962275"/>
            <a:ext cx="3109341" cy="2396109"/>
          </a:xfrm>
          <a:custGeom>
            <a:avLst/>
            <a:gdLst/>
            <a:ahLst/>
            <a:cxnLst/>
            <a:rect l="0" t="0" r="0" b="0"/>
            <a:pathLst>
              <a:path w="3109341" h="2396109">
                <a:moveTo>
                  <a:pt x="0" y="2396109"/>
                </a:moveTo>
                <a:lnTo>
                  <a:pt x="3109341" y="2396109"/>
                </a:lnTo>
                <a:lnTo>
                  <a:pt x="3109341" y="0"/>
                </a:lnTo>
                <a:lnTo>
                  <a:pt x="0" y="0"/>
                </a:lnTo>
                <a:lnTo>
                  <a:pt x="0" y="2396109"/>
                </a:lnTo>
                <a:close/>
              </a:path>
            </a:pathLst>
          </a:custGeom>
          <a:noFill/>
          <a:ln w="1905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5" name="Picture 22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5382" y="2971801"/>
            <a:ext cx="2907029" cy="2387345"/>
          </a:xfrm>
          <a:prstGeom prst="rect">
            <a:avLst/>
          </a:prstGeom>
          <a:noFill/>
        </p:spPr>
      </p:pic>
      <p:sp>
        <p:nvSpPr>
          <p:cNvPr id="226" name="Freeform 226"/>
          <p:cNvSpPr/>
          <p:nvPr/>
        </p:nvSpPr>
        <p:spPr>
          <a:xfrm>
            <a:off x="1049032" y="2965451"/>
            <a:ext cx="2919730" cy="2400046"/>
          </a:xfrm>
          <a:custGeom>
            <a:avLst/>
            <a:gdLst/>
            <a:ahLst/>
            <a:cxnLst/>
            <a:rect l="0" t="0" r="0" b="0"/>
            <a:pathLst>
              <a:path w="2919730" h="2400046">
                <a:moveTo>
                  <a:pt x="0" y="2400046"/>
                </a:moveTo>
                <a:lnTo>
                  <a:pt x="2919730" y="2400046"/>
                </a:lnTo>
                <a:lnTo>
                  <a:pt x="2919730" y="0"/>
                </a:lnTo>
                <a:lnTo>
                  <a:pt x="0" y="0"/>
                </a:lnTo>
                <a:lnTo>
                  <a:pt x="0" y="2400046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7" name="Picture 22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4040" y="2667000"/>
            <a:ext cx="1610360" cy="2670175"/>
          </a:xfrm>
          <a:prstGeom prst="rect">
            <a:avLst/>
          </a:prstGeom>
          <a:noFill/>
        </p:spPr>
      </p:pic>
      <p:sp>
        <p:nvSpPr>
          <p:cNvPr id="228" name="Freeform 228"/>
          <p:cNvSpPr/>
          <p:nvPr/>
        </p:nvSpPr>
        <p:spPr>
          <a:xfrm>
            <a:off x="6917690" y="2660650"/>
            <a:ext cx="1623060" cy="2682875"/>
          </a:xfrm>
          <a:custGeom>
            <a:avLst/>
            <a:gdLst/>
            <a:ahLst/>
            <a:cxnLst/>
            <a:rect l="0" t="0" r="0" b="0"/>
            <a:pathLst>
              <a:path w="1623060" h="2682875">
                <a:moveTo>
                  <a:pt x="0" y="2682875"/>
                </a:moveTo>
                <a:lnTo>
                  <a:pt x="1623060" y="2682875"/>
                </a:lnTo>
                <a:lnTo>
                  <a:pt x="1623060" y="0"/>
                </a:lnTo>
                <a:lnTo>
                  <a:pt x="0" y="0"/>
                </a:lnTo>
                <a:lnTo>
                  <a:pt x="0" y="2682875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" name="Rectangle 229"/>
          <p:cNvSpPr/>
          <p:nvPr/>
        </p:nvSpPr>
        <p:spPr>
          <a:xfrm>
            <a:off x="1186586" y="227599"/>
            <a:ext cx="6770183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1" spc="0" baseline="0" dirty="0">
                <a:solidFill>
                  <a:srgbClr val="242424"/>
                </a:solidFill>
                <a:latin typeface="Arial"/>
              </a:rPr>
              <a:t>BLACK HE</a:t>
            </a:r>
            <a:r>
              <a:rPr lang="en-US" sz="2795" b="1" i="1" spc="-12" baseline="0" dirty="0">
                <a:solidFill>
                  <a:srgbClr val="242424"/>
                </a:solidFill>
                <a:latin typeface="Arial"/>
              </a:rPr>
              <a:t>R</a:t>
            </a:r>
            <a:r>
              <a:rPr lang="en-US" sz="2795" b="1" i="1" spc="0" baseline="0" dirty="0">
                <a:solidFill>
                  <a:srgbClr val="242424"/>
                </a:solidFill>
                <a:latin typeface="Arial"/>
              </a:rPr>
              <a:t>OE</a:t>
            </a:r>
            <a:r>
              <a:rPr lang="en-US" sz="2795" b="1" i="1" spc="-14" baseline="0" dirty="0">
                <a:solidFill>
                  <a:srgbClr val="242424"/>
                </a:solidFill>
                <a:latin typeface="Arial"/>
              </a:rPr>
              <a:t>S</a:t>
            </a:r>
            <a:r>
              <a:rPr lang="en-US" sz="2795" b="1" i="1" spc="0" baseline="0" dirty="0">
                <a:solidFill>
                  <a:srgbClr val="242424"/>
                </a:solidFill>
                <a:latin typeface="Arial"/>
              </a:rPr>
              <a:t> IN AVIATION HISTORY</a:t>
            </a:r>
          </a:p>
        </p:txBody>
      </p:sp>
      <p:sp>
        <p:nvSpPr>
          <p:cNvPr id="230" name="Rectangle 230"/>
          <p:cNvSpPr/>
          <p:nvPr/>
        </p:nvSpPr>
        <p:spPr>
          <a:xfrm>
            <a:off x="548640" y="1017713"/>
            <a:ext cx="2791890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 BESSIE COLEMAN:</a:t>
            </a:r>
          </a:p>
        </p:txBody>
      </p:sp>
      <p:sp>
        <p:nvSpPr>
          <p:cNvPr id="231" name="Rectangle 231"/>
          <p:cNvSpPr/>
          <p:nvPr/>
        </p:nvSpPr>
        <p:spPr>
          <a:xfrm>
            <a:off x="1006144" y="1348690"/>
            <a:ext cx="5299735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Born 1892 in Te</a:t>
            </a:r>
            <a:r>
              <a:rPr lang="en-US" sz="1800" b="0" i="0" spc="-17" baseline="0" dirty="0">
                <a:latin typeface="Arial"/>
              </a:rPr>
              <a:t>x</a:t>
            </a:r>
            <a:r>
              <a:rPr lang="en-US" sz="1800" b="0" i="0" spc="0" baseline="0" dirty="0">
                <a:latin typeface="Arial"/>
              </a:rPr>
              <a:t>as; self-taught French language.</a:t>
            </a:r>
          </a:p>
        </p:txBody>
      </p:sp>
      <p:sp>
        <p:nvSpPr>
          <p:cNvPr id="232" name="Rectangle 232"/>
          <p:cNvSpPr/>
          <p:nvPr/>
        </p:nvSpPr>
        <p:spPr>
          <a:xfrm>
            <a:off x="1006144" y="1644346"/>
            <a:ext cx="3713175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Sailed to France for fl</a:t>
            </a:r>
            <a:r>
              <a:rPr lang="en-US" sz="1800" b="0" i="0" spc="-28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ing lessons</a:t>
            </a:r>
          </a:p>
        </p:txBody>
      </p:sp>
      <p:sp>
        <p:nvSpPr>
          <p:cNvPr id="233" name="Rectangle 233"/>
          <p:cNvSpPr/>
          <p:nvPr/>
        </p:nvSpPr>
        <p:spPr>
          <a:xfrm>
            <a:off x="1006144" y="1939658"/>
            <a:ext cx="6354727" cy="8979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0" i="0" spc="1253" baseline="0" dirty="0">
                <a:latin typeface="ArialMT"/>
              </a:rPr>
              <a:t>–</a:t>
            </a:r>
            <a:r>
              <a:rPr lang="en-US" sz="1802" b="0" i="0" spc="0" baseline="0" dirty="0">
                <a:latin typeface="Arial"/>
              </a:rPr>
              <a:t>Earned her International Aviation Lic</a:t>
            </a:r>
            <a:r>
              <a:rPr lang="en-US" sz="1802" b="0" i="0" spc="-11" baseline="0" dirty="0">
                <a:latin typeface="Arial"/>
              </a:rPr>
              <a:t>e</a:t>
            </a:r>
            <a:r>
              <a:rPr lang="en-US" sz="1802" b="0" i="0" spc="0" baseline="0" dirty="0">
                <a:latin typeface="Arial"/>
              </a:rPr>
              <a:t>nse on June 15, 1921.</a:t>
            </a:r>
          </a:p>
          <a:p>
            <a:pPr marL="0">
              <a:lnSpc>
                <a:spcPts val="2330"/>
              </a:lnSpc>
            </a:pPr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MT"/>
              </a:rPr>
              <a:t>Returned to the US as America’s first female licensed pilot. </a:t>
            </a:r>
          </a:p>
          <a:p>
            <a:pPr marL="0">
              <a:lnSpc>
                <a:spcPts val="2328"/>
              </a:lnSpc>
            </a:pPr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Started fl</a:t>
            </a:r>
            <a:r>
              <a:rPr lang="en-US" sz="1800" b="0" i="0" spc="-28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ing school for black </a:t>
            </a:r>
            <a:r>
              <a:rPr lang="en-US" sz="1800" b="0" i="0" spc="-40" baseline="0" dirty="0">
                <a:latin typeface="Arial"/>
              </a:rPr>
              <a:t>w</a:t>
            </a:r>
            <a:r>
              <a:rPr lang="en-US" sz="1800" b="0" i="0" spc="0" baseline="0" dirty="0">
                <a:latin typeface="Arial"/>
              </a:rPr>
              <a:t>omen.</a:t>
            </a:r>
          </a:p>
        </p:txBody>
      </p:sp>
      <p:sp>
        <p:nvSpPr>
          <p:cNvPr id="234" name="Rectangle 234"/>
          <p:cNvSpPr/>
          <p:nvPr/>
        </p:nvSpPr>
        <p:spPr>
          <a:xfrm>
            <a:off x="1006144" y="5388255"/>
            <a:ext cx="7532699" cy="5253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Became kno</a:t>
            </a:r>
            <a:r>
              <a:rPr lang="en-US" sz="1800" b="0" i="0" spc="-40" baseline="0" dirty="0">
                <a:latin typeface="Arial"/>
              </a:rPr>
              <a:t>w</a:t>
            </a:r>
            <a:r>
              <a:rPr lang="en-US" sz="1800" b="0" i="0" spc="0" baseline="0" dirty="0">
                <a:latin typeface="Arial"/>
              </a:rPr>
              <a:t>n as </a:t>
            </a:r>
            <a:r>
              <a:rPr lang="en-US" sz="1800" b="0" i="1" spc="0" baseline="0" dirty="0">
                <a:latin typeface="Arial"/>
              </a:rPr>
              <a:t>“Queen Bessie;</a:t>
            </a:r>
            <a:r>
              <a:rPr lang="en-US" sz="1800" b="0" i="1" spc="-26" baseline="0" dirty="0">
                <a:latin typeface="Arial"/>
              </a:rPr>
              <a:t>”</a:t>
            </a:r>
            <a:r>
              <a:rPr lang="en-US" sz="1800" b="0" i="1" spc="0" baseline="0" dirty="0">
                <a:latin typeface="Arial"/>
              </a:rPr>
              <a:t> </a:t>
            </a:r>
            <a:r>
              <a:rPr lang="en-US" sz="1800" b="0" i="0" spc="0" baseline="0" dirty="0">
                <a:latin typeface="Arial"/>
              </a:rPr>
              <a:t>refused to perform before a raciall</a:t>
            </a:r>
            <a:r>
              <a:rPr lang="en-US" sz="1800" b="0" i="0" spc="-24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 </a:t>
            </a:r>
          </a:p>
          <a:p>
            <a:pPr marL="286461">
              <a:lnSpc>
                <a:spcPts val="1728"/>
              </a:lnSpc>
            </a:pPr>
            <a:r>
              <a:rPr lang="en-US" sz="1800" b="0" i="0" spc="0" baseline="0" dirty="0">
                <a:latin typeface="Arial"/>
              </a:rPr>
              <a:t>segregated cro</a:t>
            </a:r>
            <a:r>
              <a:rPr lang="en-US" sz="1800" b="0" i="0" spc="-44" baseline="0" dirty="0">
                <a:latin typeface="Arial"/>
              </a:rPr>
              <a:t>w</a:t>
            </a:r>
            <a:r>
              <a:rPr lang="en-US" sz="1800" b="0" i="0" spc="0" baseline="0" dirty="0">
                <a:latin typeface="Arial"/>
              </a:rPr>
              <a:t>d.</a:t>
            </a:r>
          </a:p>
        </p:txBody>
      </p:sp>
      <p:sp>
        <p:nvSpPr>
          <p:cNvPr id="235" name="Rectangle 235"/>
          <p:cNvSpPr/>
          <p:nvPr/>
        </p:nvSpPr>
        <p:spPr>
          <a:xfrm>
            <a:off x="1006144" y="5903367"/>
            <a:ext cx="7407808" cy="5253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Gained fame barnstorming at air circuses until her untimel</a:t>
            </a:r>
            <a:r>
              <a:rPr lang="en-US" sz="1800" b="0" i="0" spc="-24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 accidental </a:t>
            </a:r>
          </a:p>
          <a:p>
            <a:pPr marL="286461">
              <a:lnSpc>
                <a:spcPts val="1727"/>
              </a:lnSpc>
            </a:pPr>
            <a:r>
              <a:rPr lang="en-US" sz="1800" b="0" i="0" spc="0" baseline="0" dirty="0">
                <a:latin typeface="Arial"/>
              </a:rPr>
              <a:t>death on April 30, 1926 in Orlando, FL.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23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" name="Freeform 237"/>
          <p:cNvSpPr/>
          <p:nvPr/>
        </p:nvSpPr>
        <p:spPr>
          <a:xfrm>
            <a:off x="457200" y="274638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" name="Freeform 238"/>
          <p:cNvSpPr/>
          <p:nvPr/>
        </p:nvSpPr>
        <p:spPr>
          <a:xfrm>
            <a:off x="457200" y="274638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" name="Freeform 239"/>
          <p:cNvSpPr/>
          <p:nvPr/>
        </p:nvSpPr>
        <p:spPr>
          <a:xfrm>
            <a:off x="457200" y="914400"/>
            <a:ext cx="8229600" cy="5791200"/>
          </a:xfrm>
          <a:custGeom>
            <a:avLst/>
            <a:gdLst/>
            <a:ahLst/>
            <a:cxnLst/>
            <a:rect l="0" t="0" r="0" b="0"/>
            <a:pathLst>
              <a:path w="8229600" h="5791200">
                <a:moveTo>
                  <a:pt x="0" y="5791200"/>
                </a:moveTo>
                <a:lnTo>
                  <a:pt x="8229600" y="5791200"/>
                </a:lnTo>
                <a:lnTo>
                  <a:pt x="8229600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Freeform 240"/>
          <p:cNvSpPr/>
          <p:nvPr/>
        </p:nvSpPr>
        <p:spPr>
          <a:xfrm>
            <a:off x="457200" y="914400"/>
            <a:ext cx="8229600" cy="5791200"/>
          </a:xfrm>
          <a:custGeom>
            <a:avLst/>
            <a:gdLst/>
            <a:ahLst/>
            <a:cxnLst/>
            <a:rect l="0" t="0" r="0" b="0"/>
            <a:pathLst>
              <a:path w="8229600" h="5791200">
                <a:moveTo>
                  <a:pt x="0" y="5791200"/>
                </a:moveTo>
                <a:lnTo>
                  <a:pt x="8229600" y="5791200"/>
                </a:lnTo>
                <a:lnTo>
                  <a:pt x="8229600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noFill/>
          <a:ln w="28575" cap="flat" cmpd="sng">
            <a:solidFill>
              <a:srgbClr val="FF33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" name="Rectangle 241"/>
          <p:cNvSpPr/>
          <p:nvPr/>
        </p:nvSpPr>
        <p:spPr>
          <a:xfrm>
            <a:off x="1779397" y="250459"/>
            <a:ext cx="5882098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0" spc="0" baseline="0" dirty="0">
                <a:latin typeface="Arial"/>
              </a:rPr>
              <a:t>TH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TU</a:t>
            </a:r>
            <a:r>
              <a:rPr lang="en-US" sz="2795" b="1" i="0" spc="-12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KE</a:t>
            </a:r>
            <a:r>
              <a:rPr lang="en-US" sz="2795" b="1" i="0" spc="-12" baseline="0" dirty="0">
                <a:latin typeface="Arial"/>
              </a:rPr>
              <a:t>G</a:t>
            </a:r>
            <a:r>
              <a:rPr lang="en-US" sz="2795" b="1" i="0" spc="0" baseline="0" dirty="0">
                <a:latin typeface="Arial"/>
              </a:rPr>
              <a:t>E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AIRMEN STOR</a:t>
            </a:r>
            <a:r>
              <a:rPr lang="en-US" sz="2795" b="1" i="0" spc="-12" baseline="0" dirty="0">
                <a:latin typeface="Arial"/>
              </a:rPr>
              <a:t>Y</a:t>
            </a:r>
            <a:r>
              <a:rPr lang="en-US" sz="2795" b="1" i="0" spc="0" baseline="0" dirty="0">
                <a:latin typeface="Arial"/>
              </a:rPr>
              <a:t>   </a:t>
            </a:r>
          </a:p>
        </p:txBody>
      </p:sp>
      <p:sp>
        <p:nvSpPr>
          <p:cNvPr id="242" name="Rectangle 242"/>
          <p:cNvSpPr/>
          <p:nvPr/>
        </p:nvSpPr>
        <p:spPr>
          <a:xfrm>
            <a:off x="548640" y="925018"/>
            <a:ext cx="8052841" cy="5801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2069" baseline="0" dirty="0">
                <a:latin typeface="ArialMT"/>
              </a:rPr>
              <a:t>•</a:t>
            </a:r>
            <a:r>
              <a:rPr lang="en-US" sz="1800" b="1" i="0" spc="0" baseline="0" dirty="0">
                <a:latin typeface="Arial"/>
              </a:rPr>
              <a:t>OVERCOMING THE BIG LIE</a:t>
            </a:r>
            <a:r>
              <a:rPr lang="en-US" sz="1800" b="1" i="0" spc="-27" baseline="0" dirty="0">
                <a:latin typeface="Arial"/>
              </a:rPr>
              <a:t> </a:t>
            </a:r>
            <a:r>
              <a:rPr lang="en-US" sz="1800" b="1" i="0" spc="0" baseline="0" dirty="0">
                <a:latin typeface="Arial"/>
              </a:rPr>
              <a:t>- 1925 </a:t>
            </a:r>
            <a:r>
              <a:rPr lang="en-US" sz="1800" b="1" i="0" spc="-53" baseline="0" dirty="0">
                <a:latin typeface="Arial"/>
              </a:rPr>
              <a:t>A</a:t>
            </a:r>
            <a:r>
              <a:rPr lang="en-US" sz="1800" b="1" i="0" spc="0" baseline="0" dirty="0">
                <a:latin typeface="Arial"/>
              </a:rPr>
              <a:t>RMY W</a:t>
            </a:r>
            <a:r>
              <a:rPr lang="en-US" sz="1800" b="1" i="0" spc="-47" baseline="0" dirty="0">
                <a:latin typeface="Arial"/>
              </a:rPr>
              <a:t>A</a:t>
            </a:r>
            <a:r>
              <a:rPr lang="en-US" sz="1800" b="1" i="0" spc="0" baseline="0" dirty="0">
                <a:latin typeface="Arial"/>
              </a:rPr>
              <a:t>R COLLEGE REPORT ON </a:t>
            </a:r>
          </a:p>
          <a:p>
            <a:pPr marL="342900">
              <a:lnSpc>
                <a:spcPts val="2159"/>
              </a:lnSpc>
            </a:pPr>
            <a:r>
              <a:rPr lang="en-US" sz="1800" b="1" i="0" spc="0" baseline="0" dirty="0">
                <a:latin typeface="Arial"/>
              </a:rPr>
              <a:t>THE USE OF NEGRO M</a:t>
            </a:r>
            <a:r>
              <a:rPr lang="en-US" sz="1800" b="1" i="0" spc="-51" baseline="0" dirty="0">
                <a:latin typeface="Arial"/>
              </a:rPr>
              <a:t>A</a:t>
            </a:r>
            <a:r>
              <a:rPr lang="en-US" sz="1800" b="1" i="0" spc="0" baseline="0" dirty="0">
                <a:latin typeface="Arial"/>
              </a:rPr>
              <a:t>NPOWER IN W</a:t>
            </a:r>
            <a:r>
              <a:rPr lang="en-US" sz="1800" b="1" i="0" spc="-49" baseline="0" dirty="0">
                <a:latin typeface="Arial"/>
              </a:rPr>
              <a:t>A</a:t>
            </a:r>
            <a:r>
              <a:rPr lang="en-US" sz="1800" b="1" i="0" spc="0" baseline="0" dirty="0">
                <a:latin typeface="Arial"/>
              </a:rPr>
              <a:t>R:</a:t>
            </a:r>
          </a:p>
        </p:txBody>
      </p:sp>
      <p:sp>
        <p:nvSpPr>
          <p:cNvPr id="243" name="Rectangle 243"/>
          <p:cNvSpPr/>
          <p:nvPr/>
        </p:nvSpPr>
        <p:spPr>
          <a:xfrm>
            <a:off x="1006144" y="1630898"/>
            <a:ext cx="7645393" cy="7592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24433" algn="l"/>
                <a:tab pos="1385265" algn="l"/>
                <a:tab pos="2263470" algn="l"/>
                <a:tab pos="3060522" algn="l"/>
                <a:tab pos="4322648" algn="l"/>
                <a:tab pos="4795088" algn="l"/>
                <a:tab pos="6034099" algn="l"/>
                <a:tab pos="6933641" algn="l"/>
              </a:tabLst>
            </a:pPr>
            <a:r>
              <a:rPr lang="en-US" sz="1596" b="0" i="0" spc="1368" baseline="0" dirty="0">
                <a:latin typeface="ArialMT"/>
              </a:rPr>
              <a:t>–</a:t>
            </a:r>
            <a:r>
              <a:rPr lang="en-US" sz="1596" b="0" i="0" spc="0" baseline="0" dirty="0">
                <a:latin typeface="Arial"/>
              </a:rPr>
              <a:t>The 	War 	College 	Report 	disregarded 	the 	outstanding 	wartime 	history, </a:t>
            </a:r>
          </a:p>
          <a:p>
            <a:pPr marL="286461">
              <a:lnSpc>
                <a:spcPts val="1920"/>
              </a:lnSpc>
              <a:tabLst>
                <a:tab pos="1591005" algn="l"/>
                <a:tab pos="2025725" algn="l"/>
                <a:tab pos="3264738" algn="l"/>
                <a:tab pos="3529914" algn="l"/>
                <a:tab pos="4101668" algn="l"/>
                <a:tab pos="4592395" algn="l"/>
                <a:tab pos="5029783" algn="l"/>
                <a:tab pos="5779591" algn="l"/>
                <a:tab pos="6351473" algn="l"/>
                <a:tab pos="6729424" algn="l"/>
              </a:tabLst>
            </a:pPr>
            <a:r>
              <a:rPr lang="en-US" sz="1598" b="0" i="0" spc="0" baseline="0" dirty="0">
                <a:latin typeface="Arial"/>
              </a:rPr>
              <a:t>contributions, 	and 	performance 	of 	black 	men 	and 	</a:t>
            </a:r>
            <a:r>
              <a:rPr lang="en-US" sz="1598" b="0" i="0" spc="-15" baseline="0" dirty="0">
                <a:latin typeface="Arial"/>
              </a:rPr>
              <a:t>w</a:t>
            </a:r>
            <a:r>
              <a:rPr lang="en-US" sz="1598" b="0" i="0" spc="0" baseline="0" dirty="0">
                <a:latin typeface="Arial"/>
              </a:rPr>
              <a:t>omen 	since 	the 	American </a:t>
            </a:r>
          </a:p>
          <a:p>
            <a:pPr marL="286461">
              <a:lnSpc>
                <a:spcPts val="1922"/>
              </a:lnSpc>
            </a:pPr>
            <a:r>
              <a:rPr lang="en-US" sz="1596" b="0" i="0" spc="0" baseline="0" dirty="0">
                <a:latin typeface="Arial"/>
              </a:rPr>
              <a:t>Revolution. </a:t>
            </a:r>
          </a:p>
        </p:txBody>
      </p:sp>
      <p:sp>
        <p:nvSpPr>
          <p:cNvPr id="244" name="Rectangle 244"/>
          <p:cNvSpPr/>
          <p:nvPr/>
        </p:nvSpPr>
        <p:spPr>
          <a:xfrm>
            <a:off x="1006144" y="2515199"/>
            <a:ext cx="7645310" cy="5150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1368" baseline="0" dirty="0">
                <a:latin typeface="ArialMT"/>
              </a:rPr>
              <a:t>–</a:t>
            </a:r>
            <a:r>
              <a:rPr lang="en-US" sz="1596" b="0" i="0" spc="0" baseline="0" dirty="0">
                <a:latin typeface="Arial"/>
              </a:rPr>
              <a:t>The US War Department used a false narrative to bar the advancement of black </a:t>
            </a:r>
          </a:p>
          <a:p>
            <a:pPr marL="286461">
              <a:lnSpc>
                <a:spcPts val="1920"/>
              </a:lnSpc>
            </a:pPr>
            <a:r>
              <a:rPr lang="en-US" sz="1596" b="0" i="0" spc="0" baseline="0" dirty="0">
                <a:latin typeface="Arial"/>
              </a:rPr>
              <a:t>men and </a:t>
            </a:r>
            <a:r>
              <a:rPr lang="en-US" sz="1596" b="0" i="0" spc="-13" baseline="0" dirty="0">
                <a:latin typeface="Arial"/>
              </a:rPr>
              <a:t>w</a:t>
            </a:r>
            <a:r>
              <a:rPr lang="en-US" sz="1596" b="0" i="0" spc="0" baseline="0" dirty="0">
                <a:latin typeface="Arial"/>
              </a:rPr>
              <a:t>omen in the military</a:t>
            </a:r>
          </a:p>
        </p:txBody>
      </p:sp>
      <p:sp>
        <p:nvSpPr>
          <p:cNvPr id="245" name="Rectangle 245"/>
          <p:cNvSpPr/>
          <p:nvPr/>
        </p:nvSpPr>
        <p:spPr>
          <a:xfrm>
            <a:off x="1463294" y="3156876"/>
            <a:ext cx="7181467" cy="604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="0" i="0" spc="1308" baseline="0" dirty="0">
                <a:latin typeface="ArialMT"/>
              </a:rPr>
              <a:t>•</a:t>
            </a:r>
            <a:r>
              <a:rPr lang="en-US" sz="1403" b="0" i="0" spc="0" baseline="0" dirty="0">
                <a:latin typeface="Arial"/>
              </a:rPr>
              <a:t>Declared</a:t>
            </a:r>
            <a:r>
              <a:rPr lang="en-US" sz="1403" b="0" i="0" spc="-31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the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Negro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to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be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inferior</a:t>
            </a:r>
            <a:r>
              <a:rPr lang="en-US" sz="1403" b="0" i="0" spc="-31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to</a:t>
            </a:r>
            <a:r>
              <a:rPr lang="en-US" sz="1403" b="0" i="0" spc="-19" baseline="0" dirty="0">
                <a:latin typeface="Arial"/>
              </a:rPr>
              <a:t> w</a:t>
            </a:r>
            <a:r>
              <a:rPr lang="en-US" sz="1403" b="0" i="0" spc="0" baseline="0" dirty="0">
                <a:latin typeface="Arial"/>
              </a:rPr>
              <a:t>hites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in beha</a:t>
            </a:r>
            <a:r>
              <a:rPr lang="en-US" sz="1403" b="0" i="0" spc="-22" baseline="0" dirty="0">
                <a:latin typeface="Arial"/>
              </a:rPr>
              <a:t>v</a:t>
            </a:r>
            <a:r>
              <a:rPr lang="en-US" sz="1403" b="0" i="0" spc="0" baseline="0" dirty="0">
                <a:latin typeface="Arial"/>
              </a:rPr>
              <a:t>ior,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characte</a:t>
            </a:r>
            <a:r>
              <a:rPr lang="en-US" sz="1403" b="0" i="0" spc="-13" baseline="0" dirty="0">
                <a:latin typeface="Arial"/>
              </a:rPr>
              <a:t>r</a:t>
            </a:r>
            <a:r>
              <a:rPr lang="en-US" sz="1403" b="0" i="0" spc="0" baseline="0" dirty="0">
                <a:latin typeface="Arial"/>
              </a:rPr>
              <a:t>,</a:t>
            </a:r>
            <a:r>
              <a:rPr lang="en-US" sz="1403" b="0" i="0" spc="-31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and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discipline.</a:t>
            </a:r>
          </a:p>
          <a:p>
            <a:pPr marL="0">
              <a:lnSpc>
                <a:spcPts val="2880"/>
              </a:lnSpc>
            </a:pPr>
            <a:r>
              <a:rPr lang="en-US" sz="1406" b="0" i="0" spc="1307" baseline="0" dirty="0">
                <a:latin typeface="ArialMT"/>
              </a:rPr>
              <a:t>•</a:t>
            </a:r>
            <a:r>
              <a:rPr lang="en-US" sz="1406" b="0" i="0" spc="0" baseline="0" dirty="0">
                <a:latin typeface="Arial"/>
              </a:rPr>
              <a:t>A</a:t>
            </a:r>
            <a:r>
              <a:rPr lang="en-US" sz="1406" b="0" i="0" spc="-22" baseline="0" dirty="0">
                <a:latin typeface="Arial"/>
              </a:rPr>
              <a:t>v</a:t>
            </a:r>
            <a:r>
              <a:rPr lang="en-US" sz="1406" b="0" i="0" spc="0" baseline="0" dirty="0">
                <a:latin typeface="Arial"/>
              </a:rPr>
              <a:t>o</a:t>
            </a:r>
            <a:r>
              <a:rPr lang="en-US" sz="1406" b="0" i="0" spc="-20" baseline="0" dirty="0">
                <a:latin typeface="Arial"/>
              </a:rPr>
              <a:t>w</a:t>
            </a:r>
            <a:r>
              <a:rPr lang="en-US" sz="1406" b="0" i="0" spc="0" baseline="0" dirty="0">
                <a:latin typeface="Arial"/>
              </a:rPr>
              <a:t>ed th</a:t>
            </a:r>
            <a:r>
              <a:rPr lang="en-US" sz="1406" b="0" i="0" spc="-16" baseline="0" dirty="0">
                <a:latin typeface="Arial"/>
              </a:rPr>
              <a:t>a</a:t>
            </a:r>
            <a:r>
              <a:rPr lang="en-US" sz="1406" b="0" i="0" spc="0" baseline="0" dirty="0">
                <a:latin typeface="Arial"/>
              </a:rPr>
              <a:t>t the </a:t>
            </a:r>
            <a:r>
              <a:rPr lang="en-US" sz="1406" b="0" i="0" spc="-20" baseline="0" dirty="0">
                <a:latin typeface="Arial"/>
              </a:rPr>
              <a:t>N</a:t>
            </a:r>
            <a:r>
              <a:rPr lang="en-US" sz="1406" b="0" i="0" spc="0" baseline="0" dirty="0">
                <a:latin typeface="Arial"/>
              </a:rPr>
              <a:t>eg</a:t>
            </a:r>
            <a:r>
              <a:rPr lang="en-US" sz="1406" b="0" i="0" spc="-17" baseline="0" dirty="0">
                <a:latin typeface="Arial"/>
              </a:rPr>
              <a:t>r</a:t>
            </a:r>
            <a:r>
              <a:rPr lang="en-US" sz="1406" b="0" i="0" spc="0" baseline="0" dirty="0">
                <a:latin typeface="Arial"/>
              </a:rPr>
              <a:t>o did n</a:t>
            </a:r>
            <a:r>
              <a:rPr lang="en-US" sz="1406" b="0" i="0" spc="-16" baseline="0" dirty="0">
                <a:latin typeface="Arial"/>
              </a:rPr>
              <a:t>o</a:t>
            </a:r>
            <a:r>
              <a:rPr lang="en-US" sz="1406" b="0" i="0" spc="0" baseline="0" dirty="0">
                <a:latin typeface="Arial"/>
              </a:rPr>
              <a:t>t ha</a:t>
            </a:r>
            <a:r>
              <a:rPr lang="en-US" sz="1406" b="0" i="0" spc="-23" baseline="0" dirty="0">
                <a:latin typeface="Arial"/>
              </a:rPr>
              <a:t>v</a:t>
            </a:r>
            <a:r>
              <a:rPr lang="en-US" sz="1406" b="0" i="0" spc="0" baseline="0" dirty="0">
                <a:latin typeface="Arial"/>
              </a:rPr>
              <a:t>e the n</a:t>
            </a:r>
            <a:r>
              <a:rPr lang="en-US" sz="1406" b="0" i="0" spc="-16" baseline="0" dirty="0">
                <a:latin typeface="Arial"/>
              </a:rPr>
              <a:t>e</a:t>
            </a:r>
            <a:r>
              <a:rPr lang="en-US" sz="1406" b="0" i="0" spc="0" baseline="0" dirty="0">
                <a:latin typeface="Arial"/>
              </a:rPr>
              <a:t>c</a:t>
            </a:r>
            <a:r>
              <a:rPr lang="en-US" sz="1406" b="0" i="0" spc="-15" baseline="0" dirty="0">
                <a:latin typeface="Arial"/>
              </a:rPr>
              <a:t>e</a:t>
            </a:r>
            <a:r>
              <a:rPr lang="en-US" sz="1406" b="0" i="0" spc="0" baseline="0" dirty="0">
                <a:latin typeface="Arial"/>
              </a:rPr>
              <a:t>ssar</a:t>
            </a:r>
            <a:r>
              <a:rPr lang="en-US" sz="1406" b="0" i="0" spc="-17" baseline="0" dirty="0">
                <a:latin typeface="Arial"/>
              </a:rPr>
              <a:t>y</a:t>
            </a:r>
            <a:r>
              <a:rPr lang="en-US" sz="1406" b="0" i="0" spc="0" baseline="0" dirty="0">
                <a:latin typeface="Arial"/>
              </a:rPr>
              <a:t> intell</a:t>
            </a:r>
            <a:r>
              <a:rPr lang="en-US" sz="1406" b="0" i="0" spc="-15" baseline="0" dirty="0">
                <a:latin typeface="Arial"/>
              </a:rPr>
              <a:t>i</a:t>
            </a:r>
            <a:r>
              <a:rPr lang="en-US" sz="1406" b="0" i="0" spc="0" baseline="0" dirty="0">
                <a:latin typeface="Arial"/>
              </a:rPr>
              <a:t>ge</a:t>
            </a:r>
            <a:r>
              <a:rPr lang="en-US" sz="1406" b="0" i="0" spc="-19" baseline="0" dirty="0">
                <a:latin typeface="Arial"/>
              </a:rPr>
              <a:t>n</a:t>
            </a:r>
            <a:r>
              <a:rPr lang="en-US" sz="1406" b="0" i="0" spc="0" baseline="0" dirty="0">
                <a:latin typeface="Arial"/>
              </a:rPr>
              <a:t>c</a:t>
            </a:r>
            <a:r>
              <a:rPr lang="en-US" sz="1406" b="0" i="0" spc="-12" baseline="0" dirty="0">
                <a:latin typeface="Arial"/>
              </a:rPr>
              <a:t>e</a:t>
            </a:r>
            <a:r>
              <a:rPr lang="en-US" sz="1406" b="0" i="0" spc="0" baseline="0" dirty="0">
                <a:latin typeface="Arial"/>
              </a:rPr>
              <a:t> to op</a:t>
            </a:r>
            <a:r>
              <a:rPr lang="en-US" sz="1406" b="0" i="0" spc="-19" baseline="0" dirty="0">
                <a:latin typeface="Arial"/>
              </a:rPr>
              <a:t>e</a:t>
            </a:r>
            <a:r>
              <a:rPr lang="en-US" sz="1406" b="0" i="0" spc="0" baseline="0" dirty="0">
                <a:latin typeface="Arial"/>
              </a:rPr>
              <a:t>r</a:t>
            </a:r>
            <a:r>
              <a:rPr lang="en-US" sz="1406" b="0" i="0" spc="-15" baseline="0" dirty="0">
                <a:latin typeface="Arial"/>
              </a:rPr>
              <a:t>a</a:t>
            </a:r>
            <a:r>
              <a:rPr lang="en-US" sz="1406" b="0" i="0" spc="0" baseline="0" dirty="0">
                <a:latin typeface="Arial"/>
              </a:rPr>
              <a:t>te </a:t>
            </a:r>
            <a:r>
              <a:rPr lang="en-US" sz="1406" b="0" i="0" spc="-15" baseline="0" dirty="0">
                <a:latin typeface="Arial"/>
              </a:rPr>
              <a:t>a</a:t>
            </a:r>
            <a:r>
              <a:rPr lang="en-US" sz="1406" b="0" i="0" spc="0" baseline="0" dirty="0">
                <a:latin typeface="Arial"/>
              </a:rPr>
              <a:t>nd </a:t>
            </a:r>
            <a:r>
              <a:rPr lang="en-US" sz="1406" b="0" i="0" spc="-20" baseline="0" dirty="0">
                <a:latin typeface="Arial"/>
              </a:rPr>
              <a:t>m</a:t>
            </a:r>
            <a:r>
              <a:rPr lang="en-US" sz="1406" b="0" i="0" spc="0" baseline="0" dirty="0">
                <a:latin typeface="Arial"/>
              </a:rPr>
              <a:t>ai</a:t>
            </a:r>
            <a:r>
              <a:rPr lang="en-US" sz="1406" b="0" i="0" spc="-16" baseline="0" dirty="0">
                <a:latin typeface="Arial"/>
              </a:rPr>
              <a:t>n</a:t>
            </a:r>
            <a:r>
              <a:rPr lang="en-US" sz="1406" b="0" i="0" spc="0" baseline="0" dirty="0">
                <a:latin typeface="Arial"/>
              </a:rPr>
              <a:t>ta</a:t>
            </a:r>
            <a:r>
              <a:rPr lang="en-US" sz="1406" b="0" i="0" spc="-15" baseline="0" dirty="0">
                <a:latin typeface="Arial"/>
              </a:rPr>
              <a:t>i</a:t>
            </a:r>
            <a:r>
              <a:rPr lang="en-US" sz="1406" b="0" i="0" spc="-14" baseline="0" dirty="0">
                <a:latin typeface="Arial"/>
              </a:rPr>
              <a:t>n</a:t>
            </a:r>
            <a:r>
              <a:rPr lang="en-US" sz="1406" b="0" i="0" spc="0" baseline="0" dirty="0">
                <a:latin typeface="Arial"/>
              </a:rPr>
              <a:t> </a:t>
            </a:r>
          </a:p>
        </p:txBody>
      </p:sp>
      <p:sp>
        <p:nvSpPr>
          <p:cNvPr id="246" name="Rectangle 246"/>
          <p:cNvSpPr/>
          <p:nvPr/>
        </p:nvSpPr>
        <p:spPr>
          <a:xfrm>
            <a:off x="548639" y="3734653"/>
            <a:ext cx="5385104" cy="6972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43254"/>
            <a:r>
              <a:rPr lang="en-US" sz="1403" b="0" i="0" spc="0" baseline="0" dirty="0">
                <a:latin typeface="Arial"/>
              </a:rPr>
              <a:t>comple</a:t>
            </a:r>
            <a:r>
              <a:rPr lang="en-US" sz="1403" b="0" i="0" spc="-18" baseline="0" dirty="0">
                <a:latin typeface="Arial"/>
              </a:rPr>
              <a:t>x</a:t>
            </a:r>
            <a:r>
              <a:rPr lang="en-US" sz="1403" b="0" i="0" spc="0" baseline="0" dirty="0">
                <a:latin typeface="Arial"/>
              </a:rPr>
              <a:t> militar</a:t>
            </a:r>
            <a:r>
              <a:rPr lang="en-US" sz="1403" b="0" i="0" spc="-18" baseline="0" dirty="0">
                <a:latin typeface="Arial"/>
              </a:rPr>
              <a:t>y</a:t>
            </a:r>
            <a:r>
              <a:rPr lang="en-US" sz="1403" b="0" i="0" spc="0" baseline="0" dirty="0">
                <a:latin typeface="Arial"/>
              </a:rPr>
              <a:t> equipmen</a:t>
            </a:r>
            <a:r>
              <a:rPr lang="en-US" sz="1403" b="0" i="0" spc="-17" baseline="0" dirty="0">
                <a:latin typeface="Arial"/>
              </a:rPr>
              <a:t>t</a:t>
            </a:r>
            <a:r>
              <a:rPr lang="en-US" sz="1403" b="0" i="0" spc="0" baseline="0" dirty="0">
                <a:latin typeface="Arial"/>
              </a:rPr>
              <a:t>;</a:t>
            </a:r>
            <a:r>
              <a:rPr lang="en-US" sz="1403" b="0" i="0" spc="-43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especiall</a:t>
            </a:r>
            <a:r>
              <a:rPr lang="en-US" sz="1403" b="0" i="0" spc="-15" baseline="0" dirty="0">
                <a:latin typeface="Arial"/>
              </a:rPr>
              <a:t>y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airplanes</a:t>
            </a:r>
            <a:r>
              <a:rPr lang="en-US" sz="1596" b="0" i="0" spc="0" baseline="0" dirty="0">
                <a:latin typeface="Arial"/>
              </a:rPr>
              <a:t>.</a:t>
            </a:r>
          </a:p>
          <a:p>
            <a:pPr marL="0">
              <a:lnSpc>
                <a:spcPts val="3354"/>
              </a:lnSpc>
              <a:tabLst>
                <a:tab pos="4546980" algn="l"/>
              </a:tabLst>
            </a:pPr>
            <a:r>
              <a:rPr lang="en-US" sz="1800" b="0" i="0" spc="2069" baseline="0" dirty="0">
                <a:latin typeface="ArialMT"/>
              </a:rPr>
              <a:t>•</a:t>
            </a:r>
            <a:r>
              <a:rPr lang="en-US" sz="1800" b="1" i="0" spc="0" baseline="0" dirty="0">
                <a:latin typeface="Arial"/>
              </a:rPr>
              <a:t>CIVILI</a:t>
            </a:r>
            <a:r>
              <a:rPr lang="en-US" sz="1800" b="1" i="0" spc="-45" baseline="0" dirty="0">
                <a:latin typeface="Arial"/>
              </a:rPr>
              <a:t>A</a:t>
            </a:r>
            <a:r>
              <a:rPr lang="en-US" sz="1800" b="1" i="0" spc="0" baseline="0" dirty="0">
                <a:latin typeface="Arial"/>
              </a:rPr>
              <a:t>N PILOT TR</a:t>
            </a:r>
            <a:r>
              <a:rPr lang="en-US" sz="1800" b="1" i="0" spc="-51" baseline="0" dirty="0">
                <a:latin typeface="Arial"/>
              </a:rPr>
              <a:t>A</a:t>
            </a:r>
            <a:r>
              <a:rPr lang="en-US" sz="1800" b="1" i="0" spc="0" baseline="0" dirty="0">
                <a:latin typeface="Arial"/>
              </a:rPr>
              <a:t>INING PROGR</a:t>
            </a:r>
            <a:r>
              <a:rPr lang="en-US" sz="1800" b="1" i="0" spc="-53" baseline="0" dirty="0">
                <a:latin typeface="Arial"/>
              </a:rPr>
              <a:t>A</a:t>
            </a:r>
            <a:r>
              <a:rPr lang="en-US" sz="1800" b="1" i="0" spc="0" baseline="0" dirty="0">
                <a:latin typeface="Arial"/>
              </a:rPr>
              <a:t>M	</a:t>
            </a:r>
            <a:r>
              <a:rPr lang="en-US" sz="1800" b="0" i="0" spc="0" baseline="0" dirty="0">
                <a:latin typeface="Arial"/>
              </a:rPr>
              <a:t>(</a:t>
            </a:r>
            <a:r>
              <a:rPr lang="en-US" sz="1800" b="1" i="0" spc="0" baseline="0" dirty="0">
                <a:latin typeface="Arial"/>
              </a:rPr>
              <a:t>CPTP):</a:t>
            </a:r>
          </a:p>
        </p:txBody>
      </p:sp>
      <p:sp>
        <p:nvSpPr>
          <p:cNvPr id="247" name="Rectangle 247"/>
          <p:cNvSpPr/>
          <p:nvPr/>
        </p:nvSpPr>
        <p:spPr>
          <a:xfrm>
            <a:off x="1006144" y="4557613"/>
            <a:ext cx="7645310" cy="5150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0" spc="1368" baseline="0" dirty="0">
                <a:latin typeface="ArialMT"/>
              </a:rPr>
              <a:t>–</a:t>
            </a:r>
            <a:r>
              <a:rPr lang="en-US" sz="1596" b="0" i="0" spc="0" baseline="0" dirty="0">
                <a:latin typeface="Arial"/>
              </a:rPr>
              <a:t>December 27, 1938. President Franklin </a:t>
            </a:r>
            <a:r>
              <a:rPr lang="en-US" sz="1596" b="0" i="0" spc="-13" baseline="0" dirty="0">
                <a:latin typeface="Arial"/>
              </a:rPr>
              <a:t>R</a:t>
            </a:r>
            <a:r>
              <a:rPr lang="en-US" sz="1596" b="0" i="0" spc="0" baseline="0" dirty="0">
                <a:latin typeface="Arial"/>
              </a:rPr>
              <a:t>oosev</a:t>
            </a:r>
            <a:r>
              <a:rPr lang="en-US" sz="1596" b="0" i="0" spc="-12" baseline="0" dirty="0">
                <a:latin typeface="Arial"/>
              </a:rPr>
              <a:t>e</a:t>
            </a:r>
            <a:r>
              <a:rPr lang="en-US" sz="1596" b="0" i="0" spc="0" baseline="0" dirty="0">
                <a:latin typeface="Arial"/>
              </a:rPr>
              <a:t>lt unveiled the Selection Service </a:t>
            </a:r>
          </a:p>
          <a:p>
            <a:pPr marL="286461">
              <a:lnSpc>
                <a:spcPts val="1920"/>
              </a:lnSpc>
            </a:pPr>
            <a:r>
              <a:rPr lang="en-US" sz="1596" b="0" i="0" spc="0" baseline="0" dirty="0">
                <a:latin typeface="Arial"/>
              </a:rPr>
              <a:t>&amp; Training Act that authorized the Civilian</a:t>
            </a:r>
            <a:r>
              <a:rPr lang="en-US" sz="1596" b="0" i="0" spc="-36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Pilot</a:t>
            </a:r>
            <a:r>
              <a:rPr lang="en-US" sz="1596" b="0" i="0" spc="-12" baseline="0" dirty="0">
                <a:latin typeface="Arial"/>
              </a:rPr>
              <a:t> </a:t>
            </a:r>
            <a:r>
              <a:rPr lang="en-US" sz="1596" b="0" i="0" spc="0" baseline="0" dirty="0">
                <a:latin typeface="Arial"/>
              </a:rPr>
              <a:t>Training Program (CPTP)</a:t>
            </a:r>
          </a:p>
        </p:txBody>
      </p:sp>
      <p:sp>
        <p:nvSpPr>
          <p:cNvPr id="248" name="Rectangle 248"/>
          <p:cNvSpPr/>
          <p:nvPr/>
        </p:nvSpPr>
        <p:spPr>
          <a:xfrm>
            <a:off x="1463294" y="5199671"/>
            <a:ext cx="7181382" cy="4518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981455" algn="l"/>
                <a:tab pos="1617345" algn="l"/>
                <a:tab pos="2447925" algn="l"/>
                <a:tab pos="3180969" algn="l"/>
                <a:tab pos="3558921" algn="l"/>
                <a:tab pos="4577207" algn="l"/>
                <a:tab pos="4994783" algn="l"/>
                <a:tab pos="5706872" algn="l"/>
                <a:tab pos="6231127" algn="l"/>
                <a:tab pos="6520687" algn="l"/>
                <a:tab pos="6848347" algn="l"/>
              </a:tabLst>
            </a:pPr>
            <a:r>
              <a:rPr lang="en-US" sz="1403" b="0" i="0" spc="1308" baseline="0" dirty="0">
                <a:latin typeface="ArialMT"/>
              </a:rPr>
              <a:t>•</a:t>
            </a:r>
            <a:r>
              <a:rPr lang="en-US" sz="1403" b="0" i="0" spc="0" baseline="0" dirty="0">
                <a:latin typeface="Arial"/>
              </a:rPr>
              <a:t>I</a:t>
            </a:r>
            <a:r>
              <a:rPr lang="en-US" sz="1403" b="0" i="0" spc="-13" baseline="0" dirty="0">
                <a:latin typeface="Arial"/>
              </a:rPr>
              <a:t>n</a:t>
            </a:r>
            <a:r>
              <a:rPr lang="en-US" sz="1403" b="0" i="0" spc="0" baseline="0" dirty="0">
                <a:latin typeface="Arial"/>
              </a:rPr>
              <a:t>cl</a:t>
            </a:r>
            <a:r>
              <a:rPr lang="en-US" sz="1403" b="0" i="0" spc="-13" baseline="0" dirty="0">
                <a:latin typeface="Arial"/>
              </a:rPr>
              <a:t>u</a:t>
            </a:r>
            <a:r>
              <a:rPr lang="en-US" sz="1403" b="0" i="0" spc="0" baseline="0" dirty="0">
                <a:latin typeface="Arial"/>
              </a:rPr>
              <a:t>de</a:t>
            </a:r>
            <a:r>
              <a:rPr lang="en-US" sz="1403" b="0" i="0" spc="-11" baseline="0" dirty="0">
                <a:latin typeface="Arial"/>
              </a:rPr>
              <a:t>d</a:t>
            </a:r>
            <a:r>
              <a:rPr lang="en-US" sz="1403" b="0" i="0" spc="0" baseline="0" dirty="0">
                <a:latin typeface="Arial"/>
              </a:rPr>
              <a:t> 	African 	</a:t>
            </a:r>
            <a:r>
              <a:rPr lang="en-US" sz="1403" b="0" i="0" spc="-13" baseline="0" dirty="0">
                <a:latin typeface="Arial"/>
              </a:rPr>
              <a:t>A</a:t>
            </a:r>
            <a:r>
              <a:rPr lang="en-US" sz="1403" b="0" i="0" spc="0" baseline="0" dirty="0">
                <a:latin typeface="Arial"/>
              </a:rPr>
              <a:t>mer</a:t>
            </a:r>
            <a:r>
              <a:rPr lang="en-US" sz="1403" b="0" i="0" spc="-12" baseline="0" dirty="0">
                <a:latin typeface="Arial"/>
              </a:rPr>
              <a:t>i</a:t>
            </a:r>
            <a:r>
              <a:rPr lang="en-US" sz="1403" b="0" i="0" spc="0" baseline="0" dirty="0">
                <a:latin typeface="Arial"/>
              </a:rPr>
              <a:t>ca</a:t>
            </a:r>
            <a:r>
              <a:rPr lang="en-US" sz="1403" b="0" i="0" spc="-12" baseline="0" dirty="0">
                <a:latin typeface="Arial"/>
              </a:rPr>
              <a:t>n</a:t>
            </a:r>
            <a:r>
              <a:rPr lang="en-US" sz="1403" b="0" i="0" spc="0" baseline="0" dirty="0">
                <a:latin typeface="Arial"/>
              </a:rPr>
              <a:t> 	coll</a:t>
            </a:r>
            <a:r>
              <a:rPr lang="en-US" sz="1403" b="0" i="0" spc="-13" baseline="0" dirty="0">
                <a:latin typeface="Arial"/>
              </a:rPr>
              <a:t>e</a:t>
            </a:r>
            <a:r>
              <a:rPr lang="en-US" sz="1403" b="0" i="0" spc="0" baseline="0" dirty="0">
                <a:latin typeface="Arial"/>
              </a:rPr>
              <a:t>g</a:t>
            </a:r>
            <a:r>
              <a:rPr lang="en-US" sz="1403" b="0" i="0" spc="-13" baseline="0" dirty="0">
                <a:latin typeface="Arial"/>
              </a:rPr>
              <a:t>e</a:t>
            </a:r>
            <a:r>
              <a:rPr lang="en-US" sz="1403" b="0" i="0" spc="0" baseline="0" dirty="0">
                <a:latin typeface="Arial"/>
              </a:rPr>
              <a:t>s 	</a:t>
            </a:r>
            <a:r>
              <a:rPr lang="en-US" sz="1403" b="0" i="0" spc="-13" baseline="0" dirty="0">
                <a:latin typeface="Arial"/>
              </a:rPr>
              <a:t>a</a:t>
            </a:r>
            <a:r>
              <a:rPr lang="en-US" sz="1403" b="0" i="0" spc="0" baseline="0" dirty="0">
                <a:latin typeface="Arial"/>
              </a:rPr>
              <a:t>nd 	uni</a:t>
            </a:r>
            <a:r>
              <a:rPr lang="en-US" sz="1403" b="0" i="0" spc="-15" baseline="0" dirty="0">
                <a:latin typeface="Arial"/>
              </a:rPr>
              <a:t>v</a:t>
            </a:r>
            <a:r>
              <a:rPr lang="en-US" sz="1403" b="0" i="0" spc="0" baseline="0" dirty="0">
                <a:latin typeface="Arial"/>
              </a:rPr>
              <a:t>ers</a:t>
            </a:r>
            <a:r>
              <a:rPr lang="en-US" sz="1403" b="0" i="0" spc="-12" baseline="0" dirty="0">
                <a:latin typeface="Arial"/>
              </a:rPr>
              <a:t>i</a:t>
            </a:r>
            <a:r>
              <a:rPr lang="en-US" sz="1403" b="0" i="0" spc="0" baseline="0" dirty="0">
                <a:latin typeface="Arial"/>
              </a:rPr>
              <a:t>ties</a:t>
            </a:r>
            <a:r>
              <a:rPr lang="en-US" sz="1403" b="0" i="0" spc="-18" baseline="0" dirty="0">
                <a:latin typeface="Arial"/>
              </a:rPr>
              <a:t>,</a:t>
            </a:r>
            <a:r>
              <a:rPr lang="en-US" sz="1403" b="0" i="0" spc="0" baseline="0" dirty="0">
                <a:latin typeface="Arial"/>
              </a:rPr>
              <a:t> 	th</a:t>
            </a:r>
            <a:r>
              <a:rPr lang="en-US" sz="1403" b="0" i="0" spc="-13" baseline="0" dirty="0">
                <a:latin typeface="Arial"/>
              </a:rPr>
              <a:t>u</a:t>
            </a:r>
            <a:r>
              <a:rPr lang="en-US" sz="1403" b="0" i="0" spc="0" baseline="0" dirty="0">
                <a:latin typeface="Arial"/>
              </a:rPr>
              <a:t>s 	</a:t>
            </a:r>
            <a:r>
              <a:rPr lang="en-US" sz="1403" b="0" i="0" spc="-13" baseline="0" dirty="0">
                <a:latin typeface="Arial"/>
              </a:rPr>
              <a:t>o</a:t>
            </a:r>
            <a:r>
              <a:rPr lang="en-US" sz="1403" b="0" i="0" spc="0" baseline="0" dirty="0">
                <a:latin typeface="Arial"/>
              </a:rPr>
              <a:t>p</a:t>
            </a:r>
            <a:r>
              <a:rPr lang="en-US" sz="1403" b="0" i="0" spc="-13" baseline="0" dirty="0">
                <a:latin typeface="Arial"/>
              </a:rPr>
              <a:t>e</a:t>
            </a:r>
            <a:r>
              <a:rPr lang="en-US" sz="1403" b="0" i="0" spc="0" baseline="0" dirty="0">
                <a:latin typeface="Arial"/>
              </a:rPr>
              <a:t>nin</a:t>
            </a:r>
            <a:r>
              <a:rPr lang="en-US" sz="1403" b="0" i="0" spc="-15" baseline="0" dirty="0">
                <a:latin typeface="Arial"/>
              </a:rPr>
              <a:t>g</a:t>
            </a:r>
            <a:r>
              <a:rPr lang="en-US" sz="1403" b="0" i="0" spc="0" baseline="0" dirty="0">
                <a:latin typeface="Arial"/>
              </a:rPr>
              <a:t> 	d</a:t>
            </a:r>
            <a:r>
              <a:rPr lang="en-US" sz="1403" b="0" i="0" spc="-13" baseline="0" dirty="0">
                <a:latin typeface="Arial"/>
              </a:rPr>
              <a:t>o</a:t>
            </a:r>
            <a:r>
              <a:rPr lang="en-US" sz="1403" b="0" i="0" spc="0" baseline="0" dirty="0">
                <a:latin typeface="Arial"/>
              </a:rPr>
              <a:t>o</a:t>
            </a:r>
            <a:r>
              <a:rPr lang="en-US" sz="1403" b="0" i="0" spc="-13" baseline="0" dirty="0">
                <a:latin typeface="Arial"/>
              </a:rPr>
              <a:t>r</a:t>
            </a:r>
            <a:r>
              <a:rPr lang="en-US" sz="1403" b="0" i="0" spc="0" baseline="0" dirty="0">
                <a:latin typeface="Arial"/>
              </a:rPr>
              <a:t>s 	f</a:t>
            </a:r>
            <a:r>
              <a:rPr lang="en-US" sz="1403" b="0" i="0" spc="-13" baseline="0" dirty="0">
                <a:latin typeface="Arial"/>
              </a:rPr>
              <a:t>o</a:t>
            </a:r>
            <a:r>
              <a:rPr lang="en-US" sz="1403" b="0" i="0" spc="0" baseline="0" dirty="0">
                <a:latin typeface="Arial"/>
              </a:rPr>
              <a:t>r 	the 	f</a:t>
            </a:r>
            <a:r>
              <a:rPr lang="en-US" sz="1403" b="0" i="0" spc="-12" baseline="0" dirty="0">
                <a:latin typeface="Arial"/>
              </a:rPr>
              <a:t>ir</a:t>
            </a:r>
            <a:r>
              <a:rPr lang="en-US" sz="1403" b="0" i="0" spc="0" baseline="0" dirty="0">
                <a:latin typeface="Arial"/>
              </a:rPr>
              <a:t>st </a:t>
            </a:r>
          </a:p>
          <a:p>
            <a:pPr marL="228600">
              <a:lnSpc>
                <a:spcPts val="1679"/>
              </a:lnSpc>
            </a:pPr>
            <a:r>
              <a:rPr lang="en-US" sz="1403" b="0" i="0" spc="0" baseline="0" dirty="0">
                <a:latin typeface="Arial"/>
              </a:rPr>
              <a:t>black</a:t>
            </a:r>
            <a:r>
              <a:rPr lang="en-US" sz="1403" b="0" i="0" spc="-31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cadets</a:t>
            </a:r>
            <a:r>
              <a:rPr lang="en-US" sz="1403" b="0" i="0" spc="-43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for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pilot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training </a:t>
            </a:r>
          </a:p>
        </p:txBody>
      </p:sp>
      <p:sp>
        <p:nvSpPr>
          <p:cNvPr id="249" name="Rectangle 249"/>
          <p:cNvSpPr/>
          <p:nvPr/>
        </p:nvSpPr>
        <p:spPr>
          <a:xfrm>
            <a:off x="1463294" y="5778740"/>
            <a:ext cx="7181382" cy="45193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600455" algn="l"/>
                <a:tab pos="1100327" algn="l"/>
                <a:tab pos="1313688" algn="l"/>
                <a:tab pos="1842896" algn="l"/>
                <a:tab pos="2236089" algn="l"/>
                <a:tab pos="2402204" algn="l"/>
                <a:tab pos="2763392" algn="l"/>
                <a:tab pos="3421760" algn="l"/>
                <a:tab pos="4177919" algn="l"/>
                <a:tab pos="5051171" algn="l"/>
                <a:tab pos="5365114" algn="l"/>
                <a:tab pos="5679439" algn="l"/>
                <a:tab pos="6159499" algn="l"/>
                <a:tab pos="6444487" algn="l"/>
                <a:tab pos="6983984" algn="l"/>
              </a:tabLst>
            </a:pPr>
            <a:r>
              <a:rPr lang="en-US" sz="1403" b="0" i="0" spc="1308" baseline="0" dirty="0">
                <a:latin typeface="ArialMT"/>
              </a:rPr>
              <a:t>•</a:t>
            </a:r>
            <a:r>
              <a:rPr lang="en-US" sz="1403" b="0" i="0" spc="0" baseline="0" dirty="0">
                <a:latin typeface="Arial"/>
              </a:rPr>
              <a:t>The 	o</a:t>
            </a:r>
            <a:r>
              <a:rPr lang="en-US" sz="1403" b="0" i="0" spc="-13" baseline="0" dirty="0">
                <a:latin typeface="Arial"/>
              </a:rPr>
              <a:t>n</a:t>
            </a:r>
            <a:r>
              <a:rPr lang="en-US" sz="1403" b="0" i="0" spc="0" baseline="0" dirty="0">
                <a:latin typeface="Arial"/>
              </a:rPr>
              <a:t>s</a:t>
            </a:r>
            <a:r>
              <a:rPr lang="en-US" sz="1403" b="0" i="0" spc="-13" baseline="0" dirty="0">
                <a:latin typeface="Arial"/>
              </a:rPr>
              <a:t>e</a:t>
            </a:r>
            <a:r>
              <a:rPr lang="en-US" sz="1403" b="0" i="0" spc="0" baseline="0" dirty="0">
                <a:latin typeface="Arial"/>
              </a:rPr>
              <a:t>t 	of 	Wor</a:t>
            </a:r>
            <a:r>
              <a:rPr lang="en-US" sz="1403" b="0" i="0" spc="-12" baseline="0" dirty="0">
                <a:latin typeface="Arial"/>
              </a:rPr>
              <a:t>l</a:t>
            </a:r>
            <a:r>
              <a:rPr lang="en-US" sz="1403" b="0" i="0" spc="0" baseline="0" dirty="0">
                <a:latin typeface="Arial"/>
              </a:rPr>
              <a:t>d 	W</a:t>
            </a:r>
            <a:r>
              <a:rPr lang="en-US" sz="1403" b="0" i="0" spc="-13" baseline="0" dirty="0">
                <a:latin typeface="Arial"/>
              </a:rPr>
              <a:t>a</a:t>
            </a:r>
            <a:r>
              <a:rPr lang="en-US" sz="1403" b="0" i="0" spc="0" baseline="0" dirty="0">
                <a:latin typeface="Arial"/>
              </a:rPr>
              <a:t>r 	II 	</a:t>
            </a:r>
            <a:r>
              <a:rPr lang="en-US" sz="1403" b="0" i="0" spc="-13" baseline="0" dirty="0">
                <a:latin typeface="Arial"/>
              </a:rPr>
              <a:t>a</a:t>
            </a:r>
            <a:r>
              <a:rPr lang="en-US" sz="1403" b="0" i="0" spc="0" baseline="0" dirty="0">
                <a:latin typeface="Arial"/>
              </a:rPr>
              <a:t>nd 	pol</a:t>
            </a:r>
            <a:r>
              <a:rPr lang="en-US" sz="1403" b="0" i="0" spc="-13" baseline="0" dirty="0">
                <a:latin typeface="Arial"/>
              </a:rPr>
              <a:t>i</a:t>
            </a:r>
            <a:r>
              <a:rPr lang="en-US" sz="1403" b="0" i="0" spc="0" baseline="0" dirty="0">
                <a:latin typeface="Arial"/>
              </a:rPr>
              <a:t>t</a:t>
            </a:r>
            <a:r>
              <a:rPr lang="en-US" sz="1403" b="0" i="0" spc="-12" baseline="0" dirty="0">
                <a:latin typeface="Arial"/>
              </a:rPr>
              <a:t>i</a:t>
            </a:r>
            <a:r>
              <a:rPr lang="en-US" sz="1403" b="0" i="0" spc="0" baseline="0" dirty="0">
                <a:latin typeface="Arial"/>
              </a:rPr>
              <a:t>c</a:t>
            </a:r>
            <a:r>
              <a:rPr lang="en-US" sz="1403" b="0" i="0" spc="-13" baseline="0" dirty="0">
                <a:latin typeface="Arial"/>
              </a:rPr>
              <a:t>a</a:t>
            </a:r>
            <a:r>
              <a:rPr lang="en-US" sz="1403" b="0" i="0" spc="0" baseline="0" dirty="0">
                <a:latin typeface="Arial"/>
              </a:rPr>
              <a:t>l 	p</a:t>
            </a:r>
            <a:r>
              <a:rPr lang="en-US" sz="1403" b="0" i="0" spc="-13" baseline="0" dirty="0">
                <a:latin typeface="Arial"/>
              </a:rPr>
              <a:t>r</a:t>
            </a:r>
            <a:r>
              <a:rPr lang="en-US" sz="1403" b="0" i="0" spc="0" baseline="0" dirty="0">
                <a:latin typeface="Arial"/>
              </a:rPr>
              <a:t>ess</a:t>
            </a:r>
            <a:r>
              <a:rPr lang="en-US" sz="1403" b="0" i="0" spc="-13" baseline="0" dirty="0">
                <a:latin typeface="Arial"/>
              </a:rPr>
              <a:t>u</a:t>
            </a:r>
            <a:r>
              <a:rPr lang="en-US" sz="1403" b="0" i="0" spc="0" baseline="0" dirty="0">
                <a:latin typeface="Arial"/>
              </a:rPr>
              <a:t>re 	com</a:t>
            </a:r>
            <a:r>
              <a:rPr lang="en-US" sz="1403" b="0" i="0" spc="-13" baseline="0" dirty="0">
                <a:latin typeface="Arial"/>
              </a:rPr>
              <a:t>p</a:t>
            </a:r>
            <a:r>
              <a:rPr lang="en-US" sz="1403" b="0" i="0" spc="0" baseline="0" dirty="0">
                <a:latin typeface="Arial"/>
              </a:rPr>
              <a:t>el</a:t>
            </a:r>
            <a:r>
              <a:rPr lang="en-US" sz="1403" b="0" i="0" spc="-13" baseline="0" dirty="0">
                <a:latin typeface="Arial"/>
              </a:rPr>
              <a:t>l</a:t>
            </a:r>
            <a:r>
              <a:rPr lang="en-US" sz="1403" b="0" i="0" spc="0" baseline="0" dirty="0">
                <a:latin typeface="Arial"/>
              </a:rPr>
              <a:t>ed 	t</a:t>
            </a:r>
            <a:r>
              <a:rPr lang="en-US" sz="1403" b="0" i="0" spc="-13" baseline="0" dirty="0">
                <a:latin typeface="Arial"/>
              </a:rPr>
              <a:t>h</a:t>
            </a:r>
            <a:r>
              <a:rPr lang="en-US" sz="1403" b="0" i="0" spc="0" baseline="0" dirty="0">
                <a:latin typeface="Arial"/>
              </a:rPr>
              <a:t>e	US 	Arm</a:t>
            </a:r>
            <a:r>
              <a:rPr lang="en-US" sz="1403" b="0" i="0" spc="-18" baseline="0" dirty="0">
                <a:latin typeface="Arial"/>
              </a:rPr>
              <a:t>y</a:t>
            </a:r>
            <a:r>
              <a:rPr lang="en-US" sz="1403" b="0" i="0" spc="0" baseline="0" dirty="0">
                <a:latin typeface="Arial"/>
              </a:rPr>
              <a:t> 	Air 	Co</a:t>
            </a:r>
            <a:r>
              <a:rPr lang="en-US" sz="1403" b="0" i="0" spc="-13" baseline="0" dirty="0">
                <a:latin typeface="Arial"/>
              </a:rPr>
              <a:t>r</a:t>
            </a:r>
            <a:r>
              <a:rPr lang="en-US" sz="1403" b="0" i="0" spc="0" baseline="0" dirty="0">
                <a:latin typeface="Arial"/>
              </a:rPr>
              <a:t>ps 	to </a:t>
            </a:r>
          </a:p>
          <a:p>
            <a:pPr marL="228600">
              <a:lnSpc>
                <a:spcPts val="1679"/>
              </a:lnSpc>
            </a:pPr>
            <a:r>
              <a:rPr lang="en-US" sz="1403" b="0" i="0" spc="0" baseline="0" dirty="0">
                <a:latin typeface="Arial"/>
              </a:rPr>
              <a:t>emplo</a:t>
            </a:r>
            <a:r>
              <a:rPr lang="en-US" sz="1403" b="0" i="0" spc="-20" baseline="0" dirty="0">
                <a:latin typeface="Arial"/>
              </a:rPr>
              <a:t>y</a:t>
            </a:r>
            <a:r>
              <a:rPr lang="en-US" sz="1403" b="0" i="0" spc="0" baseline="0" dirty="0">
                <a:latin typeface="Arial"/>
              </a:rPr>
              <a:t> African</a:t>
            </a:r>
            <a:r>
              <a:rPr lang="en-US" sz="1403" b="0" i="0" spc="-31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Americans</a:t>
            </a:r>
            <a:r>
              <a:rPr lang="en-US" sz="1403" b="0" i="0" spc="-43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graduates</a:t>
            </a:r>
            <a:r>
              <a:rPr lang="en-US" sz="1403" b="0" i="0" spc="-43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of CPTP as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officers</a:t>
            </a:r>
            <a:r>
              <a:rPr lang="en-US" sz="1403" b="0" i="0" spc="-31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and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pilots.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reeform 250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Freeform 251"/>
          <p:cNvSpPr/>
          <p:nvPr/>
        </p:nvSpPr>
        <p:spPr>
          <a:xfrm>
            <a:off x="296672" y="152400"/>
            <a:ext cx="8550656" cy="6553200"/>
          </a:xfrm>
          <a:custGeom>
            <a:avLst/>
            <a:gdLst/>
            <a:ahLst/>
            <a:cxnLst/>
            <a:rect l="0" t="0" r="0" b="0"/>
            <a:pathLst>
              <a:path w="8550656" h="6553200">
                <a:moveTo>
                  <a:pt x="0" y="6553200"/>
                </a:moveTo>
                <a:lnTo>
                  <a:pt x="8550656" y="6553200"/>
                </a:lnTo>
                <a:lnTo>
                  <a:pt x="8550656" y="0"/>
                </a:lnTo>
                <a:lnTo>
                  <a:pt x="0" y="0"/>
                </a:lnTo>
                <a:lnTo>
                  <a:pt x="0" y="65532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" name="Freeform 252"/>
          <p:cNvSpPr/>
          <p:nvPr/>
        </p:nvSpPr>
        <p:spPr>
          <a:xfrm>
            <a:off x="296672" y="152400"/>
            <a:ext cx="8550656" cy="6553200"/>
          </a:xfrm>
          <a:custGeom>
            <a:avLst/>
            <a:gdLst/>
            <a:ahLst/>
            <a:cxnLst/>
            <a:rect l="0" t="0" r="0" b="0"/>
            <a:pathLst>
              <a:path w="8550656" h="6553200">
                <a:moveTo>
                  <a:pt x="0" y="6553200"/>
                </a:moveTo>
                <a:lnTo>
                  <a:pt x="8550656" y="6553200"/>
                </a:lnTo>
                <a:lnTo>
                  <a:pt x="8550656" y="0"/>
                </a:lnTo>
                <a:lnTo>
                  <a:pt x="0" y="0"/>
                </a:lnTo>
                <a:lnTo>
                  <a:pt x="0" y="6553200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3" name="Picture 25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609600"/>
            <a:ext cx="685800" cy="685800"/>
          </a:xfrm>
          <a:prstGeom prst="rect">
            <a:avLst/>
          </a:prstGeom>
          <a:noFill/>
        </p:spPr>
      </p:pic>
      <p:pic>
        <p:nvPicPr>
          <p:cNvPr id="254" name="Picture 25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2250" y="628650"/>
            <a:ext cx="666750" cy="666750"/>
          </a:xfrm>
          <a:prstGeom prst="rect">
            <a:avLst/>
          </a:prstGeom>
          <a:noFill/>
        </p:spPr>
      </p:pic>
      <p:pic>
        <p:nvPicPr>
          <p:cNvPr id="255" name="Picture 25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609600"/>
            <a:ext cx="685800" cy="685800"/>
          </a:xfrm>
          <a:prstGeom prst="rect">
            <a:avLst/>
          </a:prstGeom>
          <a:noFill/>
        </p:spPr>
      </p:pic>
      <p:pic>
        <p:nvPicPr>
          <p:cNvPr id="256" name="Picture 25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609600"/>
            <a:ext cx="685800" cy="685800"/>
          </a:xfrm>
          <a:prstGeom prst="rect">
            <a:avLst/>
          </a:prstGeom>
          <a:noFill/>
        </p:spPr>
      </p:pic>
      <p:pic>
        <p:nvPicPr>
          <p:cNvPr id="257" name="Picture 25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4950" y="590550"/>
            <a:ext cx="704850" cy="704850"/>
          </a:xfrm>
          <a:prstGeom prst="rect">
            <a:avLst/>
          </a:prstGeom>
          <a:noFill/>
        </p:spPr>
      </p:pic>
      <p:pic>
        <p:nvPicPr>
          <p:cNvPr id="258" name="Picture 25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609600"/>
            <a:ext cx="685800" cy="685800"/>
          </a:xfrm>
          <a:prstGeom prst="rect">
            <a:avLst/>
          </a:prstGeom>
          <a:noFill/>
        </p:spPr>
      </p:pic>
      <p:pic>
        <p:nvPicPr>
          <p:cNvPr id="259" name="Picture 25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609600"/>
            <a:ext cx="685800" cy="685800"/>
          </a:xfrm>
          <a:prstGeom prst="rect">
            <a:avLst/>
          </a:prstGeom>
          <a:noFill/>
        </p:spPr>
      </p:pic>
      <p:pic>
        <p:nvPicPr>
          <p:cNvPr id="260" name="Picture 260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4698" y="685737"/>
            <a:ext cx="604837" cy="604837"/>
          </a:xfrm>
          <a:prstGeom prst="rect">
            <a:avLst/>
          </a:prstGeom>
          <a:noFill/>
        </p:spPr>
      </p:pic>
      <p:pic>
        <p:nvPicPr>
          <p:cNvPr id="261" name="Picture 261">
            <a:hlinkClick r:id="rId10"/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6419" y="4038626"/>
            <a:ext cx="1698625" cy="2087498"/>
          </a:xfrm>
          <a:prstGeom prst="rect">
            <a:avLst/>
          </a:prstGeom>
          <a:noFill/>
        </p:spPr>
      </p:pic>
      <p:sp>
        <p:nvSpPr>
          <p:cNvPr id="262" name="Freeform 262"/>
          <p:cNvSpPr/>
          <p:nvPr/>
        </p:nvSpPr>
        <p:spPr>
          <a:xfrm>
            <a:off x="3601592" y="4033863"/>
            <a:ext cx="1708150" cy="2097024"/>
          </a:xfrm>
          <a:custGeom>
            <a:avLst/>
            <a:gdLst/>
            <a:ahLst/>
            <a:cxnLst/>
            <a:rect l="0" t="0" r="0" b="0"/>
            <a:pathLst>
              <a:path w="1708150" h="2097024">
                <a:moveTo>
                  <a:pt x="0" y="2097024"/>
                </a:moveTo>
                <a:lnTo>
                  <a:pt x="1708150" y="2097024"/>
                </a:lnTo>
                <a:lnTo>
                  <a:pt x="1708150" y="0"/>
                </a:lnTo>
                <a:lnTo>
                  <a:pt x="0" y="0"/>
                </a:lnTo>
                <a:lnTo>
                  <a:pt x="0" y="2097024"/>
                </a:lnTo>
                <a:close/>
              </a:path>
            </a:pathLst>
          </a:custGeom>
          <a:noFill/>
          <a:ln w="952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3" name="Picture 263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419537"/>
            <a:ext cx="2926207" cy="1900301"/>
          </a:xfrm>
          <a:prstGeom prst="rect">
            <a:avLst/>
          </a:prstGeom>
          <a:noFill/>
        </p:spPr>
      </p:pic>
      <p:sp>
        <p:nvSpPr>
          <p:cNvPr id="264" name="Freeform 264"/>
          <p:cNvSpPr/>
          <p:nvPr/>
        </p:nvSpPr>
        <p:spPr>
          <a:xfrm>
            <a:off x="450850" y="4413187"/>
            <a:ext cx="2938907" cy="1913001"/>
          </a:xfrm>
          <a:custGeom>
            <a:avLst/>
            <a:gdLst/>
            <a:ahLst/>
            <a:cxnLst/>
            <a:rect l="0" t="0" r="0" b="0"/>
            <a:pathLst>
              <a:path w="2938907" h="1913001">
                <a:moveTo>
                  <a:pt x="0" y="1913001"/>
                </a:moveTo>
                <a:lnTo>
                  <a:pt x="2938907" y="1913001"/>
                </a:lnTo>
                <a:lnTo>
                  <a:pt x="2938907" y="0"/>
                </a:lnTo>
                <a:lnTo>
                  <a:pt x="0" y="0"/>
                </a:lnTo>
                <a:lnTo>
                  <a:pt x="0" y="1913001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5" name="Picture 265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4419651"/>
            <a:ext cx="3076955" cy="1918461"/>
          </a:xfrm>
          <a:prstGeom prst="rect">
            <a:avLst/>
          </a:prstGeom>
          <a:noFill/>
        </p:spPr>
      </p:pic>
      <p:sp>
        <p:nvSpPr>
          <p:cNvPr id="266" name="Freeform 266"/>
          <p:cNvSpPr/>
          <p:nvPr/>
        </p:nvSpPr>
        <p:spPr>
          <a:xfrm>
            <a:off x="5556250" y="4413301"/>
            <a:ext cx="3089655" cy="1931162"/>
          </a:xfrm>
          <a:custGeom>
            <a:avLst/>
            <a:gdLst/>
            <a:ahLst/>
            <a:cxnLst/>
            <a:rect l="0" t="0" r="0" b="0"/>
            <a:pathLst>
              <a:path w="3089655" h="1931162">
                <a:moveTo>
                  <a:pt x="0" y="1931162"/>
                </a:moveTo>
                <a:lnTo>
                  <a:pt x="3089655" y="1931162"/>
                </a:lnTo>
                <a:lnTo>
                  <a:pt x="3089655" y="0"/>
                </a:lnTo>
                <a:lnTo>
                  <a:pt x="0" y="0"/>
                </a:lnTo>
                <a:lnTo>
                  <a:pt x="0" y="1931162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7" name="Picture 267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866008" cy="2866009"/>
          </a:xfrm>
          <a:prstGeom prst="rect">
            <a:avLst/>
          </a:prstGeom>
          <a:noFill/>
        </p:spPr>
      </p:pic>
      <p:sp>
        <p:nvSpPr>
          <p:cNvPr id="268" name="Rectangle 268"/>
          <p:cNvSpPr/>
          <p:nvPr/>
        </p:nvSpPr>
        <p:spPr>
          <a:xfrm>
            <a:off x="3597275" y="4028059"/>
            <a:ext cx="902771" cy="182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" b="0" i="0" spc="0" baseline="0" dirty="0">
                <a:latin typeface="Calibri"/>
              </a:rPr>
              <a:t>h</a:t>
            </a:r>
            <a:r>
              <a:rPr lang="en-US" sz="120" b="0" i="0" spc="0" baseline="0" dirty="0">
                <a:latin typeface="Calibri"/>
                <a:hlinkClick r:id="rId10"/>
              </a:rPr>
              <a:t>ttp://upload.wikimedia.org/wikipedia/commons/thumb/8/82/Col_Benjamin_Oliver_Davis%2C_Jr.jpg/220px-Col_Benjamin_Oliver_Davis%2C_Jr.jpg</a:t>
            </a:r>
          </a:p>
        </p:txBody>
      </p:sp>
      <p:sp>
        <p:nvSpPr>
          <p:cNvPr id="270" name="Rectangle 270"/>
          <p:cNvSpPr/>
          <p:nvPr/>
        </p:nvSpPr>
        <p:spPr>
          <a:xfrm>
            <a:off x="1920494" y="1529777"/>
            <a:ext cx="6335049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1" i="0" spc="0" baseline="0" dirty="0">
                <a:latin typeface="Arial"/>
              </a:rPr>
              <a:t>332</a:t>
            </a:r>
            <a:r>
              <a:rPr lang="en-US" sz="2018" b="1" i="0" spc="0" baseline="31434" dirty="0">
                <a:latin typeface="Arial"/>
              </a:rPr>
              <a:t>nd</a:t>
            </a:r>
            <a:r>
              <a:rPr lang="en-US" sz="2004" b="1" i="0" spc="-30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Fighter</a:t>
            </a:r>
            <a:r>
              <a:rPr lang="en-US" sz="2004" b="1" i="0" spc="-17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Group</a:t>
            </a:r>
            <a:r>
              <a:rPr lang="en-US" sz="2004" b="1" i="0" spc="-19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 and</a:t>
            </a:r>
            <a:r>
              <a:rPr lang="en-US" sz="2004" b="1" i="0" spc="-23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477</a:t>
            </a:r>
            <a:r>
              <a:rPr lang="en-US" sz="2018" b="1" i="0" spc="0" baseline="31434" dirty="0">
                <a:latin typeface="Arial"/>
              </a:rPr>
              <a:t>th</a:t>
            </a:r>
            <a:r>
              <a:rPr lang="en-US" sz="2004" b="1" i="0" spc="-18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Bombardment</a:t>
            </a:r>
            <a:r>
              <a:rPr lang="en-US" sz="2004" b="1" i="0" spc="-29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Group </a:t>
            </a:r>
          </a:p>
        </p:txBody>
      </p:sp>
      <p:sp>
        <p:nvSpPr>
          <p:cNvPr id="271" name="Rectangle 271"/>
          <p:cNvSpPr/>
          <p:nvPr/>
        </p:nvSpPr>
        <p:spPr>
          <a:xfrm>
            <a:off x="3456685" y="2200719"/>
            <a:ext cx="1365041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1" i="0" spc="0" baseline="0" dirty="0">
                <a:solidFill>
                  <a:srgbClr val="FF3300"/>
                </a:solidFill>
                <a:latin typeface="Arial"/>
              </a:rPr>
              <a:t> </a:t>
            </a:r>
            <a:r>
              <a:rPr lang="en-US" sz="2004" b="1" i="0" spc="-149" baseline="0" dirty="0">
                <a:latin typeface="Arial"/>
              </a:rPr>
              <a:t>P</a:t>
            </a:r>
            <a:r>
              <a:rPr lang="en-US" sz="2004" b="1" i="0" spc="0" baseline="0" dirty="0">
                <a:latin typeface="Arial"/>
              </a:rPr>
              <a:t>ART</a:t>
            </a:r>
            <a:r>
              <a:rPr lang="en-US" sz="2004" b="1" i="0" spc="-19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ONE</a:t>
            </a:r>
          </a:p>
        </p:txBody>
      </p:sp>
      <p:sp>
        <p:nvSpPr>
          <p:cNvPr id="272" name="Rectangle 272"/>
          <p:cNvSpPr/>
          <p:nvPr/>
        </p:nvSpPr>
        <p:spPr>
          <a:xfrm>
            <a:off x="-82600" y="2795920"/>
            <a:ext cx="8444058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0" spc="0" baseline="0" dirty="0">
                <a:latin typeface="Arial"/>
              </a:rPr>
              <a:t>   </a:t>
            </a:r>
            <a:r>
              <a:rPr lang="en-US" sz="2795" b="1" i="0" spc="-14" baseline="0" dirty="0">
                <a:latin typeface="Arial"/>
              </a:rPr>
              <a:t> </a:t>
            </a:r>
            <a:r>
              <a:rPr lang="en-US" sz="2795" b="1" i="0" spc="0" baseline="0" dirty="0">
                <a:latin typeface="Arial"/>
              </a:rPr>
              <a:t>   BRIE</a:t>
            </a:r>
            <a:r>
              <a:rPr lang="en-US" sz="2795" b="1" i="0" spc="-12" baseline="0" dirty="0">
                <a:latin typeface="Arial"/>
              </a:rPr>
              <a:t>F</a:t>
            </a:r>
            <a:r>
              <a:rPr lang="en-US" sz="2795" b="1" i="0" spc="0" baseline="0" dirty="0">
                <a:latin typeface="Arial"/>
              </a:rPr>
              <a:t>  HIS</a:t>
            </a:r>
            <a:r>
              <a:rPr lang="en-US" sz="2795" b="1" i="0" spc="-56" baseline="0" dirty="0">
                <a:latin typeface="Arial"/>
              </a:rPr>
              <a:t>T</a:t>
            </a:r>
            <a:r>
              <a:rPr lang="en-US" sz="2795" b="1" i="0" spc="0" baseline="0" dirty="0">
                <a:latin typeface="Arial"/>
              </a:rPr>
              <a:t>O</a:t>
            </a:r>
            <a:r>
              <a:rPr lang="en-US" sz="2795" b="1" i="0" spc="-115" baseline="0" dirty="0">
                <a:latin typeface="Arial"/>
              </a:rPr>
              <a:t>R</a:t>
            </a:r>
            <a:r>
              <a:rPr lang="en-US" sz="2795" b="1" i="0" spc="-54" baseline="0" dirty="0">
                <a:latin typeface="Arial"/>
              </a:rPr>
              <a:t>Y</a:t>
            </a:r>
            <a:r>
              <a:rPr lang="en-US" sz="2795" b="1" i="0" spc="0" baseline="0" dirty="0">
                <a:latin typeface="Arial"/>
              </a:rPr>
              <a:t> OF THE TU</a:t>
            </a:r>
            <a:r>
              <a:rPr lang="en-US" sz="2795" b="1" i="0" spc="-12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KE</a:t>
            </a:r>
            <a:r>
              <a:rPr lang="en-US" sz="2795" b="1" i="0" spc="-12" baseline="0" dirty="0">
                <a:latin typeface="Arial"/>
              </a:rPr>
              <a:t>G</a:t>
            </a:r>
            <a:r>
              <a:rPr lang="en-US" sz="2795" b="1" i="0" spc="0" baseline="0" dirty="0">
                <a:latin typeface="Arial"/>
              </a:rPr>
              <a:t>E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-70" baseline="0" dirty="0">
                <a:latin typeface="Arial"/>
              </a:rPr>
              <a:t> </a:t>
            </a:r>
            <a:r>
              <a:rPr lang="en-US" sz="2795" b="1" i="0" spc="0" baseline="0" dirty="0">
                <a:latin typeface="Arial"/>
              </a:rPr>
              <a:t>AIRMEN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reeform 27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" name="Freeform 274"/>
          <p:cNvSpPr/>
          <p:nvPr/>
        </p:nvSpPr>
        <p:spPr>
          <a:xfrm>
            <a:off x="457200" y="228600"/>
            <a:ext cx="8229600" cy="533400"/>
          </a:xfrm>
          <a:custGeom>
            <a:avLst/>
            <a:gdLst/>
            <a:ahLst/>
            <a:cxnLst/>
            <a:rect l="0" t="0" r="0" b="0"/>
            <a:pathLst>
              <a:path w="8229600" h="533400">
                <a:moveTo>
                  <a:pt x="0" y="533400"/>
                </a:moveTo>
                <a:lnTo>
                  <a:pt x="8229600" y="533400"/>
                </a:lnTo>
                <a:lnTo>
                  <a:pt x="82296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5" name="Picture 27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50" y="196850"/>
            <a:ext cx="8293100" cy="596900"/>
          </a:xfrm>
          <a:prstGeom prst="rect">
            <a:avLst/>
          </a:prstGeom>
          <a:noFill/>
        </p:spPr>
      </p:pic>
      <p:sp>
        <p:nvSpPr>
          <p:cNvPr id="276" name="Freeform 276"/>
          <p:cNvSpPr/>
          <p:nvPr/>
        </p:nvSpPr>
        <p:spPr>
          <a:xfrm>
            <a:off x="457200" y="914399"/>
            <a:ext cx="8229600" cy="5829300"/>
          </a:xfrm>
          <a:custGeom>
            <a:avLst/>
            <a:gdLst/>
            <a:ahLst/>
            <a:cxnLst/>
            <a:rect l="0" t="0" r="0" b="0"/>
            <a:pathLst>
              <a:path w="8229600" h="5829300">
                <a:moveTo>
                  <a:pt x="0" y="5829300"/>
                </a:moveTo>
                <a:lnTo>
                  <a:pt x="8229600" y="5829300"/>
                </a:lnTo>
                <a:lnTo>
                  <a:pt x="8229600" y="0"/>
                </a:lnTo>
                <a:lnTo>
                  <a:pt x="0" y="0"/>
                </a:lnTo>
                <a:lnTo>
                  <a:pt x="0" y="5829300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7" name="Picture 27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50" y="882650"/>
            <a:ext cx="8293100" cy="5892797"/>
          </a:xfrm>
          <a:prstGeom prst="rect">
            <a:avLst/>
          </a:prstGeom>
          <a:noFill/>
        </p:spPr>
      </p:pic>
      <p:pic>
        <p:nvPicPr>
          <p:cNvPr id="278" name="Picture 27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2088" y="4114800"/>
            <a:ext cx="2013711" cy="2514600"/>
          </a:xfrm>
          <a:prstGeom prst="rect">
            <a:avLst/>
          </a:prstGeom>
          <a:noFill/>
        </p:spPr>
      </p:pic>
      <p:sp>
        <p:nvSpPr>
          <p:cNvPr id="279" name="Freeform 279"/>
          <p:cNvSpPr/>
          <p:nvPr/>
        </p:nvSpPr>
        <p:spPr>
          <a:xfrm>
            <a:off x="6287261" y="4110038"/>
            <a:ext cx="2023237" cy="2524125"/>
          </a:xfrm>
          <a:custGeom>
            <a:avLst/>
            <a:gdLst/>
            <a:ahLst/>
            <a:cxnLst/>
            <a:rect l="0" t="0" r="0" b="0"/>
            <a:pathLst>
              <a:path w="2023237" h="2524125">
                <a:moveTo>
                  <a:pt x="0" y="2524125"/>
                </a:moveTo>
                <a:lnTo>
                  <a:pt x="2023237" y="2524125"/>
                </a:lnTo>
                <a:lnTo>
                  <a:pt x="2023237" y="0"/>
                </a:lnTo>
                <a:lnTo>
                  <a:pt x="0" y="0"/>
                </a:lnTo>
                <a:lnTo>
                  <a:pt x="0" y="2524125"/>
                </a:lnTo>
                <a:close/>
              </a:path>
            </a:pathLst>
          </a:custGeom>
          <a:noFill/>
          <a:ln w="952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0" name="Picture 28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4197858"/>
            <a:ext cx="1684147" cy="2431542"/>
          </a:xfrm>
          <a:prstGeom prst="rect">
            <a:avLst/>
          </a:prstGeom>
          <a:noFill/>
        </p:spPr>
      </p:pic>
      <p:sp>
        <p:nvSpPr>
          <p:cNvPr id="281" name="Freeform 281"/>
          <p:cNvSpPr/>
          <p:nvPr/>
        </p:nvSpPr>
        <p:spPr>
          <a:xfrm>
            <a:off x="757237" y="4193096"/>
            <a:ext cx="1693672" cy="2441067"/>
          </a:xfrm>
          <a:custGeom>
            <a:avLst/>
            <a:gdLst/>
            <a:ahLst/>
            <a:cxnLst/>
            <a:rect l="0" t="0" r="0" b="0"/>
            <a:pathLst>
              <a:path w="1693672" h="2441067">
                <a:moveTo>
                  <a:pt x="0" y="2441067"/>
                </a:moveTo>
                <a:lnTo>
                  <a:pt x="1693672" y="2441067"/>
                </a:lnTo>
                <a:lnTo>
                  <a:pt x="1693672" y="0"/>
                </a:lnTo>
                <a:lnTo>
                  <a:pt x="0" y="0"/>
                </a:lnTo>
                <a:lnTo>
                  <a:pt x="0" y="2441067"/>
                </a:lnTo>
                <a:close/>
              </a:path>
            </a:pathLst>
          </a:custGeom>
          <a:noFill/>
          <a:ln w="952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2" name="Picture 28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4439031"/>
            <a:ext cx="2821304" cy="2114169"/>
          </a:xfrm>
          <a:prstGeom prst="rect">
            <a:avLst/>
          </a:prstGeom>
          <a:noFill/>
        </p:spPr>
      </p:pic>
      <p:sp>
        <p:nvSpPr>
          <p:cNvPr id="283" name="Freeform 283"/>
          <p:cNvSpPr/>
          <p:nvPr/>
        </p:nvSpPr>
        <p:spPr>
          <a:xfrm>
            <a:off x="2965450" y="4432681"/>
            <a:ext cx="2834004" cy="2126869"/>
          </a:xfrm>
          <a:custGeom>
            <a:avLst/>
            <a:gdLst/>
            <a:ahLst/>
            <a:cxnLst/>
            <a:rect l="0" t="0" r="0" b="0"/>
            <a:pathLst>
              <a:path w="2834004" h="2126869">
                <a:moveTo>
                  <a:pt x="0" y="2126869"/>
                </a:moveTo>
                <a:lnTo>
                  <a:pt x="2834004" y="2126869"/>
                </a:lnTo>
                <a:lnTo>
                  <a:pt x="2834004" y="0"/>
                </a:lnTo>
                <a:lnTo>
                  <a:pt x="0" y="0"/>
                </a:lnTo>
                <a:lnTo>
                  <a:pt x="0" y="2126869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" name="Rectangle 284"/>
          <p:cNvSpPr/>
          <p:nvPr/>
        </p:nvSpPr>
        <p:spPr>
          <a:xfrm>
            <a:off x="1779397" y="204141"/>
            <a:ext cx="5684571" cy="4755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8" b="1" i="0" spc="0" baseline="0" dirty="0">
                <a:latin typeface="Arial"/>
              </a:rPr>
              <a:t>T</a:t>
            </a:r>
            <a:r>
              <a:rPr lang="en-US" sz="2798" b="1" i="0" spc="-12" baseline="0" dirty="0">
                <a:latin typeface="Arial"/>
              </a:rPr>
              <a:t>H</a:t>
            </a:r>
            <a:r>
              <a:rPr lang="en-US" sz="2798" b="1" i="0" spc="0" baseline="0" dirty="0">
                <a:latin typeface="Arial"/>
              </a:rPr>
              <a:t>E TUSK</a:t>
            </a:r>
            <a:r>
              <a:rPr lang="en-US" sz="2798" b="1" i="0" spc="-12" baseline="0" dirty="0">
                <a:latin typeface="Arial"/>
              </a:rPr>
              <a:t>E</a:t>
            </a:r>
            <a:r>
              <a:rPr lang="en-US" sz="2798" b="1" i="0" spc="0" baseline="0" dirty="0">
                <a:latin typeface="Arial"/>
              </a:rPr>
              <a:t>G</a:t>
            </a:r>
            <a:r>
              <a:rPr lang="en-US" sz="2798" b="1" i="0" spc="-12" baseline="0" dirty="0">
                <a:latin typeface="Arial"/>
              </a:rPr>
              <a:t>E</a:t>
            </a:r>
            <a:r>
              <a:rPr lang="en-US" sz="2798" b="1" i="0" spc="0" baseline="0" dirty="0">
                <a:latin typeface="Arial"/>
              </a:rPr>
              <a:t>E AIR</a:t>
            </a:r>
            <a:r>
              <a:rPr lang="en-US" sz="2798" b="1" i="0" spc="-12" baseline="0" dirty="0">
                <a:latin typeface="Arial"/>
              </a:rPr>
              <a:t>M</a:t>
            </a:r>
            <a:r>
              <a:rPr lang="en-US" sz="2798" b="1" i="0" spc="0" baseline="0" dirty="0">
                <a:latin typeface="Arial"/>
              </a:rPr>
              <a:t>E</a:t>
            </a:r>
            <a:r>
              <a:rPr lang="en-US" sz="2798" b="1" i="0" spc="-12" baseline="0" dirty="0">
                <a:latin typeface="Arial"/>
              </a:rPr>
              <a:t>N</a:t>
            </a:r>
            <a:r>
              <a:rPr lang="en-US" sz="2798" b="1" i="0" spc="0" baseline="0" dirty="0">
                <a:latin typeface="Arial"/>
              </a:rPr>
              <a:t> S</a:t>
            </a:r>
            <a:r>
              <a:rPr lang="en-US" sz="2798" b="1" i="0" spc="-12" baseline="0" dirty="0">
                <a:latin typeface="Arial"/>
              </a:rPr>
              <a:t>T</a:t>
            </a:r>
            <a:r>
              <a:rPr lang="en-US" sz="2798" b="1" i="0" spc="0" baseline="0" dirty="0">
                <a:latin typeface="Arial"/>
              </a:rPr>
              <a:t>ORY </a:t>
            </a:r>
          </a:p>
        </p:txBody>
      </p:sp>
      <p:sp>
        <p:nvSpPr>
          <p:cNvPr id="285" name="Rectangle 285"/>
          <p:cNvSpPr/>
          <p:nvPr/>
        </p:nvSpPr>
        <p:spPr>
          <a:xfrm>
            <a:off x="548640" y="1118298"/>
            <a:ext cx="6835971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CHARLES ALFRED “CHIEF”</a:t>
            </a:r>
            <a:r>
              <a:rPr lang="en-US" sz="2004" b="1" i="0" spc="-11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ANDERSON</a:t>
            </a:r>
            <a:r>
              <a:rPr lang="en-US" sz="2004" b="1" i="0" spc="-15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(190</a:t>
            </a:r>
            <a:r>
              <a:rPr lang="en-US" sz="2004" b="1" i="0" spc="-47" baseline="0" dirty="0">
                <a:latin typeface="Arial"/>
              </a:rPr>
              <a:t>6</a:t>
            </a:r>
            <a:r>
              <a:rPr lang="en-US" sz="2004" b="1" i="0" spc="0" baseline="0" dirty="0">
                <a:latin typeface="Arial"/>
              </a:rPr>
              <a:t>-1996):</a:t>
            </a:r>
          </a:p>
        </p:txBody>
      </p:sp>
      <p:sp>
        <p:nvSpPr>
          <p:cNvPr id="286" name="Rectangle 286"/>
          <p:cNvSpPr/>
          <p:nvPr/>
        </p:nvSpPr>
        <p:spPr>
          <a:xfrm>
            <a:off x="1006144" y="1504138"/>
            <a:ext cx="7351421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latin typeface="Arial"/>
              </a:rPr>
              <a:t>-   Anderson </a:t>
            </a:r>
            <a:r>
              <a:rPr lang="en-US" sz="1800" b="0" i="0" spc="-40" baseline="0" dirty="0">
                <a:latin typeface="Arial"/>
              </a:rPr>
              <a:t>w</a:t>
            </a:r>
            <a:r>
              <a:rPr lang="en-US" sz="1800" b="0" i="0" spc="0" baseline="0" dirty="0">
                <a:latin typeface="Arial"/>
              </a:rPr>
              <a:t>as hired in 1940 b</a:t>
            </a:r>
            <a:r>
              <a:rPr lang="en-US" sz="1800" b="0" i="0" spc="-29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 Tuskegee Institute to</a:t>
            </a:r>
            <a:r>
              <a:rPr lang="en-US" sz="1800" b="0" i="0" spc="-11" baseline="0" dirty="0">
                <a:latin typeface="Arial"/>
              </a:rPr>
              <a:t> </a:t>
            </a:r>
            <a:r>
              <a:rPr lang="en-US" sz="1800" b="0" i="0" spc="0" baseline="0" dirty="0">
                <a:latin typeface="Arial"/>
              </a:rPr>
              <a:t>be its chief flight </a:t>
            </a:r>
          </a:p>
        </p:txBody>
      </p:sp>
      <p:sp>
        <p:nvSpPr>
          <p:cNvPr id="287" name="Rectangle 287"/>
          <p:cNvSpPr/>
          <p:nvPr/>
        </p:nvSpPr>
        <p:spPr>
          <a:xfrm>
            <a:off x="1006144" y="1778458"/>
            <a:ext cx="1002411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latin typeface="Arial"/>
              </a:rPr>
              <a:t>instructor.</a:t>
            </a:r>
          </a:p>
        </p:txBody>
      </p:sp>
      <p:sp>
        <p:nvSpPr>
          <p:cNvPr id="288" name="Rectangle 288"/>
          <p:cNvSpPr/>
          <p:nvPr/>
        </p:nvSpPr>
        <p:spPr>
          <a:xfrm>
            <a:off x="1006144" y="2129359"/>
            <a:ext cx="7530796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656" baseline="0" dirty="0">
                <a:latin typeface="Arial"/>
              </a:rPr>
              <a:t>-</a:t>
            </a:r>
            <a:r>
              <a:rPr lang="en-US" sz="1800" b="0" i="0" spc="0" baseline="0" dirty="0">
                <a:latin typeface="Arial"/>
              </a:rPr>
              <a:t>Earned a private pilot's license in 1929 and a commercial pilot's license </a:t>
            </a:r>
          </a:p>
        </p:txBody>
      </p:sp>
      <p:sp>
        <p:nvSpPr>
          <p:cNvPr id="289" name="Rectangle 289"/>
          <p:cNvSpPr/>
          <p:nvPr/>
        </p:nvSpPr>
        <p:spPr>
          <a:xfrm>
            <a:off x="1292605" y="2403679"/>
            <a:ext cx="810387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latin typeface="Arial"/>
              </a:rPr>
              <a:t>in 1932.</a:t>
            </a:r>
          </a:p>
        </p:txBody>
      </p:sp>
      <p:sp>
        <p:nvSpPr>
          <p:cNvPr id="290" name="Rectangle 290"/>
          <p:cNvSpPr/>
          <p:nvPr/>
        </p:nvSpPr>
        <p:spPr>
          <a:xfrm>
            <a:off x="1006144" y="2754199"/>
            <a:ext cx="7648371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656" baseline="0" dirty="0">
                <a:latin typeface="Arial"/>
              </a:rPr>
              <a:t>-</a:t>
            </a:r>
            <a:r>
              <a:rPr lang="en-US" sz="1800" b="0" i="0" spc="0" baseline="0" dirty="0">
                <a:latin typeface="Arial"/>
              </a:rPr>
              <a:t>Made several histor</a:t>
            </a:r>
            <a:r>
              <a:rPr lang="en-US" sz="1800" b="0" i="0" spc="-20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-making, long-distance flights in 1933 accompanied </a:t>
            </a:r>
          </a:p>
        </p:txBody>
      </p:sp>
      <p:sp>
        <p:nvSpPr>
          <p:cNvPr id="291" name="Rectangle 291"/>
          <p:cNvSpPr/>
          <p:nvPr/>
        </p:nvSpPr>
        <p:spPr>
          <a:xfrm>
            <a:off x="1006144" y="3028519"/>
            <a:ext cx="4817770" cy="6563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86461"/>
            <a:r>
              <a:rPr lang="en-US" sz="1800" b="0" i="0" spc="0" baseline="0" dirty="0">
                <a:latin typeface="Arial"/>
              </a:rPr>
              <a:t>b</a:t>
            </a:r>
            <a:r>
              <a:rPr lang="en-US" sz="1800" b="0" i="0" spc="-29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 his friend Dr. Albert E. Fors</a:t>
            </a:r>
            <a:r>
              <a:rPr lang="en-US" sz="1800" b="0" i="0" spc="-24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the.</a:t>
            </a:r>
          </a:p>
          <a:p>
            <a:pPr marL="0">
              <a:lnSpc>
                <a:spcPts val="2760"/>
              </a:lnSpc>
            </a:pPr>
            <a:r>
              <a:rPr lang="en-US" sz="1800" b="0" i="0" spc="1656" baseline="0" dirty="0">
                <a:latin typeface="Arial"/>
              </a:rPr>
              <a:t>-</a:t>
            </a:r>
            <a:r>
              <a:rPr lang="en-US" sz="1800" b="0" i="0" spc="0" baseline="0" dirty="0">
                <a:latin typeface="Arial"/>
              </a:rPr>
              <a:t>Considered to be the father of black aviation.</a:t>
            </a:r>
          </a:p>
        </p:txBody>
      </p:sp>
      <p:sp>
        <p:nvSpPr>
          <p:cNvPr id="292" name="Rectangle 292"/>
          <p:cNvSpPr/>
          <p:nvPr/>
        </p:nvSpPr>
        <p:spPr>
          <a:xfrm>
            <a:off x="1006144" y="3729813"/>
            <a:ext cx="5796407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656" baseline="0" dirty="0">
                <a:latin typeface="Arial"/>
              </a:rPr>
              <a:t>-</a:t>
            </a:r>
            <a:r>
              <a:rPr lang="en-US" sz="1800" b="0" i="0" spc="0" baseline="0" dirty="0">
                <a:latin typeface="Arial"/>
              </a:rPr>
              <a:t> Honored as an aviation pioneer and master instructor.</a:t>
            </a:r>
          </a:p>
        </p:txBody>
      </p:sp>
      <p:sp>
        <p:nvSpPr>
          <p:cNvPr id="293" name="Rectangle 293"/>
          <p:cNvSpPr/>
          <p:nvPr/>
        </p:nvSpPr>
        <p:spPr>
          <a:xfrm>
            <a:off x="1006144" y="5707380"/>
            <a:ext cx="8503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0" i="0" spc="0" baseline="0" dirty="0">
                <a:latin typeface="Arial"/>
              </a:rPr>
              <a:t>  </a:t>
            </a:r>
          </a:p>
        </p:txBody>
      </p:sp>
      <p:sp>
        <p:nvSpPr>
          <p:cNvPr id="294" name="Rectangle 294"/>
          <p:cNvSpPr/>
          <p:nvPr/>
        </p:nvSpPr>
        <p:spPr>
          <a:xfrm>
            <a:off x="548640" y="6251180"/>
            <a:ext cx="3932226" cy="2385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="0" i="0" spc="0" baseline="0" dirty="0">
                <a:latin typeface="Arial"/>
              </a:rPr>
              <a:t> 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</a:t>
            </a:r>
            <a:r>
              <a:rPr lang="en-US" sz="1403" b="0" i="0" spc="-1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  </a:t>
            </a:r>
          </a:p>
        </p:txBody>
      </p:sp>
      <p:sp>
        <p:nvSpPr>
          <p:cNvPr id="295" name="Rectangle 295"/>
          <p:cNvSpPr/>
          <p:nvPr/>
        </p:nvSpPr>
        <p:spPr>
          <a:xfrm>
            <a:off x="548640" y="6458103"/>
            <a:ext cx="2871393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914654" algn="l"/>
                <a:tab pos="1829054" algn="l"/>
                <a:tab pos="2743835" algn="l"/>
              </a:tabLst>
            </a:pPr>
            <a:r>
              <a:rPr lang="en-US" sz="1403" b="0" i="0" spc="2309" baseline="0" dirty="0">
                <a:latin typeface="Arial"/>
              </a:rPr>
              <a:t> </a:t>
            </a:r>
            <a:r>
              <a:rPr lang="en-US" sz="1403" b="0" i="0" spc="0" baseline="0" dirty="0">
                <a:latin typeface="Arial"/>
              </a:rPr>
              <a:t> 	 	 	</a:t>
            </a:r>
            <a:r>
              <a:rPr lang="en-US" sz="1800" b="0" i="0" spc="0" baseline="0" dirty="0">
                <a:latin typeface="Arial"/>
              </a:rPr>
              <a:t>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Freeform 29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" name="Freeform 297"/>
          <p:cNvSpPr/>
          <p:nvPr/>
        </p:nvSpPr>
        <p:spPr>
          <a:xfrm>
            <a:off x="457200" y="274638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" name="Freeform 298"/>
          <p:cNvSpPr/>
          <p:nvPr/>
        </p:nvSpPr>
        <p:spPr>
          <a:xfrm>
            <a:off x="457200" y="274638"/>
            <a:ext cx="8229600" cy="487362"/>
          </a:xfrm>
          <a:custGeom>
            <a:avLst/>
            <a:gdLst/>
            <a:ahLst/>
            <a:cxnLst/>
            <a:rect l="0" t="0" r="0" b="0"/>
            <a:pathLst>
              <a:path w="8229600" h="487362">
                <a:moveTo>
                  <a:pt x="0" y="487362"/>
                </a:moveTo>
                <a:lnTo>
                  <a:pt x="8229600" y="487362"/>
                </a:lnTo>
                <a:lnTo>
                  <a:pt x="8229600" y="0"/>
                </a:lnTo>
                <a:lnTo>
                  <a:pt x="0" y="0"/>
                </a:lnTo>
                <a:lnTo>
                  <a:pt x="0" y="487362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Freeform 299"/>
          <p:cNvSpPr/>
          <p:nvPr/>
        </p:nvSpPr>
        <p:spPr>
          <a:xfrm>
            <a:off x="457200" y="990664"/>
            <a:ext cx="8229600" cy="5592699"/>
          </a:xfrm>
          <a:custGeom>
            <a:avLst/>
            <a:gdLst/>
            <a:ahLst/>
            <a:cxnLst/>
            <a:rect l="0" t="0" r="0" b="0"/>
            <a:pathLst>
              <a:path w="8229600" h="5592699">
                <a:moveTo>
                  <a:pt x="0" y="5592699"/>
                </a:moveTo>
                <a:lnTo>
                  <a:pt x="8229600" y="5592699"/>
                </a:lnTo>
                <a:lnTo>
                  <a:pt x="8229600" y="0"/>
                </a:lnTo>
                <a:lnTo>
                  <a:pt x="0" y="0"/>
                </a:lnTo>
                <a:lnTo>
                  <a:pt x="0" y="5592699"/>
                </a:lnTo>
                <a:close/>
              </a:path>
            </a:pathLst>
          </a:custGeom>
          <a:solidFill>
            <a:srgbClr val="A7E4F7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" name="Freeform 300"/>
          <p:cNvSpPr/>
          <p:nvPr/>
        </p:nvSpPr>
        <p:spPr>
          <a:xfrm>
            <a:off x="457200" y="990664"/>
            <a:ext cx="8229600" cy="5592699"/>
          </a:xfrm>
          <a:custGeom>
            <a:avLst/>
            <a:gdLst/>
            <a:ahLst/>
            <a:cxnLst/>
            <a:rect l="0" t="0" r="0" b="0"/>
            <a:pathLst>
              <a:path w="8229600" h="5592699">
                <a:moveTo>
                  <a:pt x="0" y="5592699"/>
                </a:moveTo>
                <a:lnTo>
                  <a:pt x="8229600" y="5592699"/>
                </a:lnTo>
                <a:lnTo>
                  <a:pt x="8229600" y="0"/>
                </a:lnTo>
                <a:lnTo>
                  <a:pt x="0" y="0"/>
                </a:lnTo>
                <a:lnTo>
                  <a:pt x="0" y="5592699"/>
                </a:ln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1" name="Picture 3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299" y="2361439"/>
            <a:ext cx="3997452" cy="2835275"/>
          </a:xfrm>
          <a:prstGeom prst="rect">
            <a:avLst/>
          </a:prstGeom>
          <a:noFill/>
        </p:spPr>
      </p:pic>
      <p:sp>
        <p:nvSpPr>
          <p:cNvPr id="302" name="Freeform 302"/>
          <p:cNvSpPr/>
          <p:nvPr/>
        </p:nvSpPr>
        <p:spPr>
          <a:xfrm>
            <a:off x="663536" y="2356740"/>
            <a:ext cx="4006978" cy="2844800"/>
          </a:xfrm>
          <a:custGeom>
            <a:avLst/>
            <a:gdLst/>
            <a:ahLst/>
            <a:cxnLst/>
            <a:rect l="0" t="0" r="0" b="0"/>
            <a:pathLst>
              <a:path w="4006978" h="2844800">
                <a:moveTo>
                  <a:pt x="0" y="2844800"/>
                </a:moveTo>
                <a:lnTo>
                  <a:pt x="4006978" y="2844800"/>
                </a:lnTo>
                <a:lnTo>
                  <a:pt x="4006978" y="0"/>
                </a:lnTo>
                <a:lnTo>
                  <a:pt x="0" y="0"/>
                </a:lnTo>
                <a:lnTo>
                  <a:pt x="0" y="2844800"/>
                </a:lnTo>
                <a:close/>
              </a:path>
            </a:pathLst>
          </a:custGeom>
          <a:noFill/>
          <a:ln w="952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" name="Freeform 303"/>
          <p:cNvSpPr/>
          <p:nvPr/>
        </p:nvSpPr>
        <p:spPr>
          <a:xfrm>
            <a:off x="4876800" y="2362200"/>
            <a:ext cx="3642740" cy="2834514"/>
          </a:xfrm>
          <a:custGeom>
            <a:avLst/>
            <a:gdLst/>
            <a:ahLst/>
            <a:cxnLst/>
            <a:rect l="0" t="0" r="0" b="0"/>
            <a:pathLst>
              <a:path w="3642740" h="2834514">
                <a:moveTo>
                  <a:pt x="0" y="2834514"/>
                </a:moveTo>
                <a:lnTo>
                  <a:pt x="3642740" y="2834514"/>
                </a:lnTo>
                <a:lnTo>
                  <a:pt x="3642740" y="0"/>
                </a:lnTo>
                <a:lnTo>
                  <a:pt x="0" y="0"/>
                </a:lnTo>
                <a:lnTo>
                  <a:pt x="0" y="2834514"/>
                </a:lnTo>
                <a:close/>
              </a:path>
            </a:pathLst>
          </a:custGeom>
          <a:solidFill>
            <a:srgbClr val="66CCFF">
              <a:alpha val="10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4" name="Picture 30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362200"/>
            <a:ext cx="3642740" cy="2834513"/>
          </a:xfrm>
          <a:prstGeom prst="rect">
            <a:avLst/>
          </a:prstGeom>
          <a:noFill/>
        </p:spPr>
      </p:pic>
      <p:sp>
        <p:nvSpPr>
          <p:cNvPr id="305" name="Freeform 305"/>
          <p:cNvSpPr/>
          <p:nvPr/>
        </p:nvSpPr>
        <p:spPr>
          <a:xfrm>
            <a:off x="4871973" y="2357502"/>
            <a:ext cx="3652266" cy="2844038"/>
          </a:xfrm>
          <a:custGeom>
            <a:avLst/>
            <a:gdLst/>
            <a:ahLst/>
            <a:cxnLst/>
            <a:rect l="0" t="0" r="0" b="0"/>
            <a:pathLst>
              <a:path w="3652266" h="2844038">
                <a:moveTo>
                  <a:pt x="0" y="2844038"/>
                </a:moveTo>
                <a:lnTo>
                  <a:pt x="3652266" y="2844038"/>
                </a:lnTo>
                <a:lnTo>
                  <a:pt x="3652266" y="0"/>
                </a:lnTo>
                <a:lnTo>
                  <a:pt x="0" y="0"/>
                </a:lnTo>
                <a:lnTo>
                  <a:pt x="0" y="2844038"/>
                </a:lnTo>
                <a:close/>
              </a:path>
            </a:pathLst>
          </a:custGeom>
          <a:noFill/>
          <a:ln w="952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" name="Rectangle 306"/>
          <p:cNvSpPr/>
          <p:nvPr/>
        </p:nvSpPr>
        <p:spPr>
          <a:xfrm>
            <a:off x="1779397" y="250459"/>
            <a:ext cx="5683247" cy="475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1" i="0" spc="0" baseline="0" dirty="0">
                <a:latin typeface="Arial"/>
              </a:rPr>
              <a:t>TH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TU</a:t>
            </a:r>
            <a:r>
              <a:rPr lang="en-US" sz="2795" b="1" i="0" spc="-12" baseline="0" dirty="0">
                <a:latin typeface="Arial"/>
              </a:rPr>
              <a:t>S</a:t>
            </a:r>
            <a:r>
              <a:rPr lang="en-US" sz="2795" b="1" i="0" spc="0" baseline="0" dirty="0">
                <a:latin typeface="Arial"/>
              </a:rPr>
              <a:t>KE</a:t>
            </a:r>
            <a:r>
              <a:rPr lang="en-US" sz="2795" b="1" i="0" spc="-12" baseline="0" dirty="0">
                <a:latin typeface="Arial"/>
              </a:rPr>
              <a:t>G</a:t>
            </a:r>
            <a:r>
              <a:rPr lang="en-US" sz="2795" b="1" i="0" spc="0" baseline="0" dirty="0">
                <a:latin typeface="Arial"/>
              </a:rPr>
              <a:t>E</a:t>
            </a:r>
            <a:r>
              <a:rPr lang="en-US" sz="2795" b="1" i="0" spc="-12" baseline="0" dirty="0">
                <a:latin typeface="Arial"/>
              </a:rPr>
              <a:t>E</a:t>
            </a:r>
            <a:r>
              <a:rPr lang="en-US" sz="2795" b="1" i="0" spc="0" baseline="0" dirty="0">
                <a:latin typeface="Arial"/>
              </a:rPr>
              <a:t> AIRMEN STOR</a:t>
            </a:r>
            <a:r>
              <a:rPr lang="en-US" sz="2795" b="1" i="0" spc="-12" baseline="0" dirty="0">
                <a:latin typeface="Arial"/>
              </a:rPr>
              <a:t>Y</a:t>
            </a:r>
            <a:r>
              <a:rPr lang="en-US" sz="2795" b="1" i="0" spc="0" baseline="0" dirty="0">
                <a:latin typeface="Arial"/>
              </a:rPr>
              <a:t> </a:t>
            </a:r>
          </a:p>
        </p:txBody>
      </p:sp>
      <p:sp>
        <p:nvSpPr>
          <p:cNvPr id="307" name="Rectangle 307"/>
          <p:cNvSpPr/>
          <p:nvPr/>
        </p:nvSpPr>
        <p:spPr>
          <a:xfrm>
            <a:off x="548640" y="1136586"/>
            <a:ext cx="5140885" cy="340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1998" baseline="0" dirty="0">
                <a:latin typeface="ArialMT"/>
              </a:rPr>
              <a:t>•</a:t>
            </a:r>
            <a:r>
              <a:rPr lang="en-US" sz="2004" b="1" i="0" spc="0" baseline="0" dirty="0">
                <a:latin typeface="Arial"/>
              </a:rPr>
              <a:t>FIRST CLASS OF</a:t>
            </a:r>
            <a:r>
              <a:rPr lang="en-US" sz="2004" b="1" i="0" spc="-13" baseline="0" dirty="0">
                <a:latin typeface="Arial"/>
              </a:rPr>
              <a:t> </a:t>
            </a:r>
            <a:r>
              <a:rPr lang="en-US" sz="2004" b="1" i="0" spc="0" baseline="0" dirty="0">
                <a:latin typeface="Arial"/>
              </a:rPr>
              <a:t>TUSKEGEE AIRMEN: </a:t>
            </a:r>
          </a:p>
        </p:txBody>
      </p:sp>
      <p:sp>
        <p:nvSpPr>
          <p:cNvPr id="308" name="Rectangle 308"/>
          <p:cNvSpPr/>
          <p:nvPr/>
        </p:nvSpPr>
        <p:spPr>
          <a:xfrm>
            <a:off x="1006144" y="1473658"/>
            <a:ext cx="7650810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On Jul</a:t>
            </a:r>
            <a:r>
              <a:rPr lang="en-US" sz="1800" b="0" i="0" spc="-24" baseline="0" dirty="0">
                <a:latin typeface="Arial"/>
              </a:rPr>
              <a:t>y</a:t>
            </a:r>
            <a:r>
              <a:rPr lang="en-US" sz="1800" b="0" i="0" spc="0" baseline="0" dirty="0">
                <a:latin typeface="Arial"/>
              </a:rPr>
              <a:t> 19, 1941, the first group of black cadets began training at Moton </a:t>
            </a:r>
          </a:p>
        </p:txBody>
      </p:sp>
      <p:sp>
        <p:nvSpPr>
          <p:cNvPr id="309" name="Rectangle 309"/>
          <p:cNvSpPr/>
          <p:nvPr/>
        </p:nvSpPr>
        <p:spPr>
          <a:xfrm>
            <a:off x="1292605" y="1720546"/>
            <a:ext cx="3568903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latin typeface="Arial"/>
              </a:rPr>
              <a:t>Field, AL (near Tuskegee Institute).</a:t>
            </a:r>
          </a:p>
        </p:txBody>
      </p:sp>
      <p:sp>
        <p:nvSpPr>
          <p:cNvPr id="310" name="Rectangle 310"/>
          <p:cNvSpPr/>
          <p:nvPr/>
        </p:nvSpPr>
        <p:spPr>
          <a:xfrm>
            <a:off x="1006144" y="5342535"/>
            <a:ext cx="7496962" cy="7996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1254" baseline="0" dirty="0">
                <a:latin typeface="ArialMT"/>
              </a:rPr>
              <a:t>–</a:t>
            </a:r>
            <a:r>
              <a:rPr lang="en-US" sz="1800" b="0" i="0" spc="0" baseline="0" dirty="0">
                <a:latin typeface="Arial"/>
              </a:rPr>
              <a:t>Members of the first graduating class in March 1942: Capt. B.O. Davis, </a:t>
            </a:r>
          </a:p>
          <a:p>
            <a:pPr marL="286461">
              <a:lnSpc>
                <a:spcPts val="1944"/>
              </a:lnSpc>
            </a:pPr>
            <a:r>
              <a:rPr lang="en-US" sz="1800" b="0" i="0" spc="0" baseline="0" dirty="0">
                <a:latin typeface="Arial"/>
              </a:rPr>
              <a:t>Jr. and 2</a:t>
            </a:r>
            <a:r>
              <a:rPr lang="en-US" sz="1818" b="0" i="0" spc="0" baseline="31402" dirty="0">
                <a:latin typeface="Arial"/>
              </a:rPr>
              <a:t>nd</a:t>
            </a:r>
            <a:r>
              <a:rPr lang="en-US" sz="1800" b="0" i="0" spc="-21" baseline="0" dirty="0">
                <a:latin typeface="Arial"/>
              </a:rPr>
              <a:t> </a:t>
            </a:r>
            <a:r>
              <a:rPr lang="en-US" sz="1800" b="0" i="0" spc="0" baseline="0" dirty="0">
                <a:latin typeface="ArialMT"/>
              </a:rPr>
              <a:t>Lts. George “Spank</a:t>
            </a:r>
            <a:r>
              <a:rPr lang="en-US" sz="1800" b="0" i="0" spc="-29" baseline="0" dirty="0">
                <a:latin typeface="ArialMT"/>
              </a:rPr>
              <a:t>y</a:t>
            </a:r>
            <a:r>
              <a:rPr lang="en-US" sz="1800" b="0" i="0" spc="0" baseline="0" dirty="0">
                <a:latin typeface="ArialMT"/>
              </a:rPr>
              <a:t>” Roberts, Charles DeBo</a:t>
            </a:r>
            <a:r>
              <a:rPr lang="en-US" sz="1800" b="0" i="0" spc="-40" baseline="0" dirty="0">
                <a:latin typeface="ArialMT"/>
              </a:rPr>
              <a:t>w</a:t>
            </a:r>
            <a:r>
              <a:rPr lang="en-US" sz="1800" b="0" i="0" spc="0" baseline="0" dirty="0">
                <a:latin typeface="ArialMT"/>
              </a:rPr>
              <a:t>, Lemuel </a:t>
            </a:r>
          </a:p>
          <a:p>
            <a:pPr marL="286461">
              <a:lnSpc>
                <a:spcPts val="1943"/>
              </a:lnSpc>
            </a:pPr>
            <a:r>
              <a:rPr lang="en-US" sz="1800" b="0" i="0" spc="0" baseline="0" dirty="0">
                <a:latin typeface="Arial"/>
              </a:rPr>
              <a:t>Curtis an</a:t>
            </a:r>
            <a:r>
              <a:rPr lang="en-US" sz="1800" b="0" i="0" spc="-11" baseline="0" dirty="0">
                <a:latin typeface="Arial"/>
              </a:rPr>
              <a:t>d</a:t>
            </a:r>
            <a:r>
              <a:rPr lang="en-US" sz="1800" b="0" i="0" spc="0" baseline="0" dirty="0">
                <a:latin typeface="Arial"/>
              </a:rPr>
              <a:t>  Mac Ross.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4044</Words>
  <Application>Microsoft Office PowerPoint</Application>
  <PresentationFormat>On-screen Show (4:3)</PresentationFormat>
  <Paragraphs>327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ArialMT</vt:lpstr>
      <vt:lpstr>Garamond</vt:lpstr>
      <vt:lpstr>EngraversMT</vt:lpstr>
      <vt:lpstr>TimesNewRomanPS-BoldMT</vt:lpstr>
      <vt:lpstr>Times New Roman</vt:lpstr>
      <vt:lpstr>Calibri</vt:lpstr>
      <vt:lpstr>Arial</vt:lpstr>
      <vt:lpstr>Aptos</vt:lpstr>
      <vt:lpstr>Engravers MT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McNally</dc:creator>
  <cp:lastModifiedBy>Kathryn McNally</cp:lastModifiedBy>
  <cp:revision>1</cp:revision>
  <dcterms:modified xsi:type="dcterms:W3CDTF">2025-02-19T15:18:53Z</dcterms:modified>
</cp:coreProperties>
</file>